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8" r:id="rId5"/>
    <p:sldId id="279" r:id="rId6"/>
    <p:sldId id="28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1" r:id="rId21"/>
    <p:sldId id="282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C3C5BF-DBF8-4B82-9299-A29B83E48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6F1BF0F-8B47-4CCC-B24A-D2B0F84C3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39351A1-24BF-4BAC-8F7F-5FA30F86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778227C-63DE-47B9-9CF7-07A44E50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B6B4D1-C3C2-4753-B650-6F50FA75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8003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C4581C-7018-4293-9E87-3FBCDD0E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1717BC2-F897-4C59-B2F3-523A3DBE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151F1-5FDD-4E25-A30E-3894DEF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F21F3E9-3BCF-443B-9C8A-2C58EA6D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C1A9FF-963F-486D-9406-10E341D0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201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FD739D-2D48-4345-82DD-6EE5329D7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FA2EC29-5877-4491-90D4-EFE36F6C2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4F559B-9C46-49FE-86AD-E52CA922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3BA5CD-BBC4-4B99-9D08-15B4BC1C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96A7033-DA8B-42D8-91B4-2F6BC892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05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A5DA38-E963-4EC8-A4BB-EBD966DE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EAA9418-E468-4A22-ACC0-14A36688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E8B7D9-0387-4210-BE47-DDBF5DB0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0FC9AB3-1472-4C05-88AF-F51ED7C7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9B64ED2-FBD2-4C41-9E44-418E677B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3201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92666-218C-4ADA-9F4D-EF478F26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734BB36-1E6E-4F79-B607-D36CA81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4ECB31B-DFCF-4C0A-B53B-CE406EE7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B90A5F-91EE-4D24-9A0E-66F97B5A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9816C56-15AC-4C4D-BDBD-B26D32F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10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C7C72F-0654-4565-BF2E-2DCBC6AD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A859533-21DB-4690-A93A-1806A61B8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EBD2F81-31D8-406D-A8F3-F78E4340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106CAA-AAA9-446E-B2BA-64858B42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6DD4C9-4FC1-4F6A-822E-F9A7491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313F415-F831-4129-A6BE-90710861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5481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078CCE-9CD3-4EF4-BFA7-A3F61AD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A8E440B-C11E-4962-A98F-DCDD15B0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691EBEF-DACC-4A05-B6BD-CA8621153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DCC787-AC69-462B-BE75-3524DF3B1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853051B-2A67-4AFD-BCDD-4DF0C45FA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55888BE-C1AD-4C65-BBA0-DD119DB2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731B5F9-0BBB-40A2-B6AD-866C06D6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00ECE33-4A5A-4E70-A7E2-34B936F8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14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C7C20C-9F6A-4F78-94C2-2C1EE53F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696E102-66E1-4ED1-A7EF-EE2FB508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5A05674-599E-4D24-A9D0-0DCC38DD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66D5BC7-5923-46C9-A36E-342D828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0566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0E3D770-DE3A-4042-993D-29AE5FE6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FADB0C0-4677-4317-AE3B-EF1212F0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67B25DD-305D-40FF-9F56-BBDAF679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774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70A7B4-49E3-4D2D-9421-9BC187C3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FFD5749-1F27-4FC0-9714-8597884C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7498E91-66F9-4364-ADDA-A4CF745D1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1A6EFEA-C7C6-41C6-AE5D-A6A2A540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93627F-4561-4866-B60B-6A659107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5DAB6AE-1BA5-4288-A74D-BF4AE4BB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509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616687-3B18-4DC9-8ABE-3111DA64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666F93-FC92-46CF-9A7C-02AF59562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65C17A0-E29E-4913-9FD1-DC83DA3B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8B70FA-1A23-44A6-8723-BABD6878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9F5EE81-1EFD-4783-8F07-A38958CD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6F450DF-8E74-4F3E-BE6A-D9BAD45E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548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B0CB6E3-FBAD-46CB-8433-BA911865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FA6329B-A120-4709-BD8B-F914EAA5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025F6F-E0A2-4CAC-B8C2-329F235CE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9C9B-50DA-4A4A-AC79-B7CAAEA607BA}" type="datetimeFigureOut">
              <a:rPr lang="es-MX" smtClean="0"/>
              <a:pPr/>
              <a:t>22/07/2021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295399-CAFA-4FF0-8AB5-726CAA626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398A4E-C005-4FED-81CB-5DB74D5B2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7FC-BD8A-45A1-BE92-F3FBEA49C7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6490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5.png"/><Relationship Id="rId7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DF049E-E664-4151-84EA-6397CFC21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137" y="6092798"/>
            <a:ext cx="6824644" cy="639759"/>
          </a:xfrm>
        </p:spPr>
        <p:txBody>
          <a:bodyPr>
            <a:normAutofit/>
          </a:bodyPr>
          <a:lstStyle/>
          <a:p>
            <a:pPr algn="r"/>
            <a:r>
              <a:rPr lang="es-MX" sz="3200" dirty="0"/>
              <a:t>INDUCCIÓN A LA EMPRESA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0B0E62D-AF63-461D-9DD8-A36AFEFAC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413" y="4204504"/>
            <a:ext cx="4687368" cy="1651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7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6C16E533-7298-4EE0-9450-727CFF216664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392703" y="1825045"/>
            <a:ext cx="4699762" cy="10020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Gran actitud de servicio. Ponerme en lugar del otro y desde ahí ayudarle de manera honesta.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EB35677-1420-4C22-B3D6-3428EA068D76}"/>
              </a:ext>
            </a:extLst>
          </p:cNvPr>
          <p:cNvSpPr/>
          <p:nvPr/>
        </p:nvSpPr>
        <p:spPr>
          <a:xfrm>
            <a:off x="389544" y="978448"/>
            <a:ext cx="213253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 b="1" cap="none" spc="0" dirty="0">
                <a:ln w="0"/>
                <a:solidFill>
                  <a:schemeClr val="bg1"/>
                </a:solidFill>
              </a:rPr>
              <a:t>Valores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4EA4328E-9DEE-4C09-A11A-B2D159A8977B}"/>
              </a:ext>
            </a:extLst>
          </p:cNvPr>
          <p:cNvCxnSpPr>
            <a:cxnSpLocks/>
          </p:cNvCxnSpPr>
          <p:nvPr/>
        </p:nvCxnSpPr>
        <p:spPr>
          <a:xfrm>
            <a:off x="362874" y="1037628"/>
            <a:ext cx="0" cy="35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67F2CBFF-A35F-4CC3-B488-BC2D2368EBDA}"/>
              </a:ext>
            </a:extLst>
          </p:cNvPr>
          <p:cNvSpPr txBox="1">
            <a:spLocks/>
          </p:cNvSpPr>
          <p:nvPr/>
        </p:nvSpPr>
        <p:spPr>
          <a:xfrm>
            <a:off x="6460017" y="1530738"/>
            <a:ext cx="5589731" cy="12963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S" sz="1600" dirty="0"/>
              <a:t>Lo que está bien hecho se puede mejorar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S" sz="1600" dirty="0"/>
              <a:t>Somos una empresa altamente productiva y profundamente Humana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S" sz="1600" dirty="0"/>
              <a:t>Nuestra cancha = Respeto a la autoridad y Honestidad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S" sz="1600" dirty="0"/>
              <a:t>Puntualidad y servicio al cliente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902F41DD-38C9-4D17-9504-F10A1B6450BB}"/>
              </a:ext>
            </a:extLst>
          </p:cNvPr>
          <p:cNvSpPr/>
          <p:nvPr/>
        </p:nvSpPr>
        <p:spPr>
          <a:xfrm>
            <a:off x="6546504" y="978448"/>
            <a:ext cx="213253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 b="1" cap="none" spc="0" dirty="0">
                <a:ln w="0"/>
              </a:rPr>
              <a:t>Principios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C2BC22BB-A985-47DA-8B2E-780C9C91E856}"/>
              </a:ext>
            </a:extLst>
          </p:cNvPr>
          <p:cNvCxnSpPr>
            <a:cxnSpLocks/>
          </p:cNvCxnSpPr>
          <p:nvPr/>
        </p:nvCxnSpPr>
        <p:spPr>
          <a:xfrm>
            <a:off x="6519834" y="1037628"/>
            <a:ext cx="0" cy="35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7CE5732B-8848-47E6-993F-7CFB9A410D7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2189" y="978448"/>
            <a:ext cx="3811" cy="587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mbo 12">
            <a:extLst>
              <a:ext uri="{FF2B5EF4-FFF2-40B4-BE49-F238E27FC236}">
                <a16:creationId xmlns="" xmlns:a16="http://schemas.microsoft.com/office/drawing/2014/main" id="{4CE856CF-90CF-4330-834A-40477B5CC8F9}"/>
              </a:ext>
            </a:extLst>
          </p:cNvPr>
          <p:cNvSpPr/>
          <p:nvPr/>
        </p:nvSpPr>
        <p:spPr>
          <a:xfrm>
            <a:off x="5040354" y="-978448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2A1651E5-EB3B-404F-ACE3-6DC1D04D4DF1}"/>
              </a:ext>
            </a:extLst>
          </p:cNvPr>
          <p:cNvSpPr txBox="1">
            <a:spLocks/>
          </p:cNvSpPr>
          <p:nvPr/>
        </p:nvSpPr>
        <p:spPr>
          <a:xfrm>
            <a:off x="392703" y="3157978"/>
            <a:ext cx="4699762" cy="1260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Reconocer que no sé todo y que tengo que aportar mi parte y hacer equipo con otros para lograr la meta. Dejar de lado mi ego.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439C82ED-3F82-4E08-8AF4-5D7C145D4BC2}"/>
              </a:ext>
            </a:extLst>
          </p:cNvPr>
          <p:cNvSpPr txBox="1">
            <a:spLocks/>
          </p:cNvSpPr>
          <p:nvPr/>
        </p:nvSpPr>
        <p:spPr>
          <a:xfrm>
            <a:off x="392703" y="4767337"/>
            <a:ext cx="4699762" cy="9077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Compartir al extremo lo que tengo, lo que sé y lo que soy, de manera inteligente.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="" xmlns:a16="http://schemas.microsoft.com/office/drawing/2014/main" id="{019F0505-ADA4-4AC2-AD90-9ACF92751A9B}"/>
              </a:ext>
            </a:extLst>
          </p:cNvPr>
          <p:cNvSpPr txBox="1">
            <a:spLocks/>
          </p:cNvSpPr>
          <p:nvPr/>
        </p:nvSpPr>
        <p:spPr>
          <a:xfrm>
            <a:off x="210694" y="1480829"/>
            <a:ext cx="4990302" cy="35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800" b="1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SERVICIO. 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B0BD1985-0D7B-4DAA-91E0-381FB69ECE4D}"/>
              </a:ext>
            </a:extLst>
          </p:cNvPr>
          <p:cNvSpPr txBox="1">
            <a:spLocks/>
          </p:cNvSpPr>
          <p:nvPr/>
        </p:nvSpPr>
        <p:spPr>
          <a:xfrm>
            <a:off x="210694" y="2811893"/>
            <a:ext cx="4990302" cy="35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800" b="1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HUMILDAD. 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7FC5B22B-0D56-4EC6-93BF-76D76CF19B43}"/>
              </a:ext>
            </a:extLst>
          </p:cNvPr>
          <p:cNvSpPr txBox="1">
            <a:spLocks/>
          </p:cNvSpPr>
          <p:nvPr/>
        </p:nvSpPr>
        <p:spPr>
          <a:xfrm>
            <a:off x="210694" y="4402979"/>
            <a:ext cx="4990302" cy="358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s-ES" sz="1800" b="1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GENEROSIDAD.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84DEA20E-0E78-41E5-8E0C-5059BA7230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95" y="5555186"/>
            <a:ext cx="1192666" cy="1192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BCD8B93-1905-4479-AE09-228E0F99C6F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2D460B02-A1B7-4EE2-BAB5-A2E386B1E71C}"/>
              </a:ext>
            </a:extLst>
          </p:cNvPr>
          <p:cNvSpPr/>
          <p:nvPr/>
        </p:nvSpPr>
        <p:spPr>
          <a:xfrm>
            <a:off x="-1214" y="0"/>
            <a:ext cx="6096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504394" y="3006134"/>
            <a:ext cx="4799126" cy="12963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Vendemos </a:t>
            </a:r>
            <a:r>
              <a:rPr lang="es-ES" sz="1600" b="1" dirty="0">
                <a:solidFill>
                  <a:schemeClr val="bg1"/>
                </a:solidFill>
              </a:rPr>
              <a:t>llantas y servicios de mantenimiento mecánico</a:t>
            </a:r>
            <a:r>
              <a:rPr lang="es-ES" sz="1600" dirty="0">
                <a:solidFill>
                  <a:schemeClr val="bg1"/>
                </a:solidFill>
              </a:rPr>
              <a:t>, de tipo preventivo y correctivo.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Ayudamos a nuestros clientes a que no tengan que pensar en el mantenimiento de su auto.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(Mediante la </a:t>
            </a:r>
            <a:r>
              <a:rPr lang="es-ES" sz="1600" b="1" dirty="0">
                <a:solidFill>
                  <a:schemeClr val="bg1"/>
                </a:solidFill>
              </a:rPr>
              <a:t>confianza </a:t>
            </a:r>
            <a:r>
              <a:rPr lang="es-ES" sz="1600" dirty="0">
                <a:solidFill>
                  <a:schemeClr val="bg1"/>
                </a:solidFill>
              </a:rPr>
              <a:t>nos ocupamos del mantenimiento mecánico y llantas de los autos de nuestros clientes)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3850E39-CA49-4D6F-9303-EF41B426AC9B}"/>
              </a:ext>
            </a:extLst>
          </p:cNvPr>
          <p:cNvSpPr/>
          <p:nvPr/>
        </p:nvSpPr>
        <p:spPr>
          <a:xfrm>
            <a:off x="429890" y="410140"/>
            <a:ext cx="45300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</a:t>
            </a:r>
          </a:p>
          <a:p>
            <a:r>
              <a:rPr lang="es-ES" sz="3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y servicios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9B1E9318-F502-484F-841B-700F49489BEE}"/>
              </a:ext>
            </a:extLst>
          </p:cNvPr>
          <p:cNvCxnSpPr>
            <a:cxnSpLocks/>
          </p:cNvCxnSpPr>
          <p:nvPr/>
        </p:nvCxnSpPr>
        <p:spPr>
          <a:xfrm>
            <a:off x="334641" y="410140"/>
            <a:ext cx="0" cy="1104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B7CC9F5D-7BE1-4C4B-BBE8-8DDD0E8E1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32547" y="1033978"/>
            <a:ext cx="1076999" cy="96099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378DF336-BAE9-4BAD-AA08-74CE11F4B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850711" y="2794410"/>
            <a:ext cx="1411944" cy="958422"/>
          </a:xfrm>
          <a:prstGeom prst="rect">
            <a:avLst/>
          </a:prstGeom>
        </p:spPr>
      </p:pic>
      <p:sp>
        <p:nvSpPr>
          <p:cNvPr id="11" name="Rombo 10">
            <a:extLst>
              <a:ext uri="{FF2B5EF4-FFF2-40B4-BE49-F238E27FC236}">
                <a16:creationId xmlns="" xmlns:a16="http://schemas.microsoft.com/office/drawing/2014/main" id="{151480B6-4DE6-4CCB-BBF5-404BE78DDA1D}"/>
              </a:ext>
            </a:extLst>
          </p:cNvPr>
          <p:cNvSpPr/>
          <p:nvPr/>
        </p:nvSpPr>
        <p:spPr>
          <a:xfrm>
            <a:off x="5040354" y="-978448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425849-89C7-4880-82F2-E2B513623C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848207" y="1033978"/>
            <a:ext cx="1416953" cy="9609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D6A4DA49-83DE-4B40-A6B3-E52BF5195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79684" y="2794410"/>
            <a:ext cx="982725" cy="95842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5118C32E-DFB8-4B80-A2CA-BEB81A8A02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305068" y="4442405"/>
            <a:ext cx="1331956" cy="9681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83BC7AD7-FB03-48D9-BDF6-AF0CE8F444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924808" y="4442405"/>
            <a:ext cx="1282707" cy="968100"/>
          </a:xfrm>
          <a:prstGeom prst="rect">
            <a:avLst/>
          </a:prstGeom>
        </p:spPr>
      </p:pic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BA23ED7D-49B7-43E8-BB17-F8AB5FEA028D}"/>
              </a:ext>
            </a:extLst>
          </p:cNvPr>
          <p:cNvSpPr txBox="1">
            <a:spLocks/>
          </p:cNvSpPr>
          <p:nvPr/>
        </p:nvSpPr>
        <p:spPr>
          <a:xfrm>
            <a:off x="7144023" y="1860455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Llantas</a:t>
            </a:r>
            <a:endParaRPr lang="es-MX" sz="1600" b="1" dirty="0"/>
          </a:p>
        </p:txBody>
      </p:sp>
      <p:sp>
        <p:nvSpPr>
          <p:cNvPr id="22" name="Marcador de texto 2">
            <a:extLst>
              <a:ext uri="{FF2B5EF4-FFF2-40B4-BE49-F238E27FC236}">
                <a16:creationId xmlns="" xmlns:a16="http://schemas.microsoft.com/office/drawing/2014/main" id="{7D08F3B3-9BC5-451B-9E6A-1CC632CAB1F0}"/>
              </a:ext>
            </a:extLst>
          </p:cNvPr>
          <p:cNvSpPr txBox="1">
            <a:spLocks/>
          </p:cNvSpPr>
          <p:nvPr/>
        </p:nvSpPr>
        <p:spPr>
          <a:xfrm>
            <a:off x="9729660" y="1860455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Lubricación</a:t>
            </a:r>
            <a:endParaRPr lang="es-MX" sz="1600" b="1" dirty="0"/>
          </a:p>
        </p:txBody>
      </p: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A8AC94E7-3D0E-493E-8C00-9A744F13A957}"/>
              </a:ext>
            </a:extLst>
          </p:cNvPr>
          <p:cNvSpPr txBox="1">
            <a:spLocks/>
          </p:cNvSpPr>
          <p:nvPr/>
        </p:nvSpPr>
        <p:spPr>
          <a:xfrm>
            <a:off x="7144023" y="3594840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Frenos</a:t>
            </a:r>
            <a:endParaRPr lang="es-MX" sz="1600" b="1" dirty="0"/>
          </a:p>
        </p:txBody>
      </p:sp>
      <p:sp>
        <p:nvSpPr>
          <p:cNvPr id="30" name="Marcador de texto 2">
            <a:extLst>
              <a:ext uri="{FF2B5EF4-FFF2-40B4-BE49-F238E27FC236}">
                <a16:creationId xmlns="" xmlns:a16="http://schemas.microsoft.com/office/drawing/2014/main" id="{05A74905-A251-49BE-A23E-F3B8F7FB0198}"/>
              </a:ext>
            </a:extLst>
          </p:cNvPr>
          <p:cNvSpPr txBox="1">
            <a:spLocks/>
          </p:cNvSpPr>
          <p:nvPr/>
        </p:nvSpPr>
        <p:spPr>
          <a:xfrm>
            <a:off x="9729660" y="3594840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Suspensión</a:t>
            </a:r>
            <a:endParaRPr lang="es-MX" sz="1600" b="1" dirty="0"/>
          </a:p>
        </p:txBody>
      </p:sp>
      <p:sp>
        <p:nvSpPr>
          <p:cNvPr id="31" name="Marcador de texto 2">
            <a:extLst>
              <a:ext uri="{FF2B5EF4-FFF2-40B4-BE49-F238E27FC236}">
                <a16:creationId xmlns="" xmlns:a16="http://schemas.microsoft.com/office/drawing/2014/main" id="{FE3CBCE9-0D30-4D61-ACAB-D16430A0BFD2}"/>
              </a:ext>
            </a:extLst>
          </p:cNvPr>
          <p:cNvSpPr txBox="1">
            <a:spLocks/>
          </p:cNvSpPr>
          <p:nvPr/>
        </p:nvSpPr>
        <p:spPr>
          <a:xfrm>
            <a:off x="7144023" y="5155954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Alineación</a:t>
            </a:r>
            <a:endParaRPr lang="es-MX" sz="1600" b="1" dirty="0"/>
          </a:p>
        </p:txBody>
      </p: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8B686638-EBC3-4959-8D3F-45427B4D6067}"/>
              </a:ext>
            </a:extLst>
          </p:cNvPr>
          <p:cNvSpPr txBox="1">
            <a:spLocks/>
          </p:cNvSpPr>
          <p:nvPr/>
        </p:nvSpPr>
        <p:spPr>
          <a:xfrm>
            <a:off x="9729660" y="5155954"/>
            <a:ext cx="1654047" cy="281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Afinación</a:t>
            </a:r>
            <a:endParaRPr lang="es-MX" sz="1600" b="1" dirty="0"/>
          </a:p>
        </p:txBody>
      </p:sp>
    </p:spTree>
    <p:extLst>
      <p:ext uri="{BB962C8B-B14F-4D97-AF65-F5344CB8AC3E}">
        <p14:creationId xmlns="" xmlns:p14="http://schemas.microsoft.com/office/powerpoint/2010/main" val="11770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DF9C10CB-04F2-41F2-BBA4-960127A04294}"/>
              </a:ext>
            </a:extLst>
          </p:cNvPr>
          <p:cNvSpPr/>
          <p:nvPr/>
        </p:nvSpPr>
        <p:spPr>
          <a:xfrm>
            <a:off x="10160" y="0"/>
            <a:ext cx="608584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C7C0F0D-F9AE-48B2-8CE8-D9D0E7E6F01E}"/>
              </a:ext>
            </a:extLst>
          </p:cNvPr>
          <p:cNvSpPr/>
          <p:nvPr/>
        </p:nvSpPr>
        <p:spPr>
          <a:xfrm>
            <a:off x="-9216" y="0"/>
            <a:ext cx="6105216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6684194" y="3428999"/>
            <a:ext cx="5041102" cy="2243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s-MX" sz="1800" dirty="0"/>
              <a:t>Protección total en llantas y servicios</a:t>
            </a:r>
          </a:p>
          <a:p>
            <a:pPr>
              <a:buClr>
                <a:schemeClr val="accent1"/>
              </a:buClr>
            </a:pPr>
            <a:r>
              <a:rPr lang="es-MX" sz="1800" dirty="0"/>
              <a:t>Inventarios de llanta ideal.  </a:t>
            </a:r>
          </a:p>
          <a:p>
            <a:pPr>
              <a:buClr>
                <a:schemeClr val="accent1"/>
              </a:buClr>
            </a:pPr>
            <a:r>
              <a:rPr lang="es-MX" sz="1800" dirty="0"/>
              <a:t>Carnet y Bitácora. </a:t>
            </a:r>
          </a:p>
          <a:p>
            <a:pPr>
              <a:buClr>
                <a:schemeClr val="accent1"/>
              </a:buClr>
            </a:pPr>
            <a:r>
              <a:rPr lang="es-MX" sz="1800" dirty="0"/>
              <a:t>Instalaciones con excelencia.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3850E39-CA49-4D6F-9303-EF41B426AC9B}"/>
              </a:ext>
            </a:extLst>
          </p:cNvPr>
          <p:cNvSpPr/>
          <p:nvPr/>
        </p:nvSpPr>
        <p:spPr>
          <a:xfrm>
            <a:off x="451914" y="410140"/>
            <a:ext cx="305820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agregado</a:t>
            </a:r>
            <a:endParaRPr lang="es-ES" sz="3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9B1E9318-F502-484F-841B-700F49489BEE}"/>
              </a:ext>
            </a:extLst>
          </p:cNvPr>
          <p:cNvCxnSpPr>
            <a:cxnSpLocks/>
          </p:cNvCxnSpPr>
          <p:nvPr/>
        </p:nvCxnSpPr>
        <p:spPr>
          <a:xfrm>
            <a:off x="356664" y="462418"/>
            <a:ext cx="0" cy="463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F60C4A29-8B74-4CDB-B6D5-0D54C6A0D70A}"/>
              </a:ext>
            </a:extLst>
          </p:cNvPr>
          <p:cNvSpPr txBox="1">
            <a:spLocks/>
          </p:cNvSpPr>
          <p:nvPr/>
        </p:nvSpPr>
        <p:spPr>
          <a:xfrm>
            <a:off x="665213" y="3070634"/>
            <a:ext cx="4729747" cy="2243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Atendemos a nuestros clientes en las sucursales con una gran actitud de servicio y seguimiento.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bg1"/>
                </a:solidFill>
              </a:rPr>
              <a:t>Gran capacidad de comunicación técnica-comercial con el cliente, dando la mejor asesoría técnica en taller y llantas.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EB49E5C-F03D-4AC7-830D-FBE4064AE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6" y="1023675"/>
            <a:ext cx="3324237" cy="1865406"/>
          </a:xfrm>
          <a:prstGeom prst="rect">
            <a:avLst/>
          </a:prstGeom>
        </p:spPr>
      </p:pic>
      <p:sp>
        <p:nvSpPr>
          <p:cNvPr id="11" name="Rombo 10">
            <a:extLst>
              <a:ext uri="{FF2B5EF4-FFF2-40B4-BE49-F238E27FC236}">
                <a16:creationId xmlns="" xmlns:a16="http://schemas.microsoft.com/office/drawing/2014/main" id="{FAEB0B0A-52C9-4C24-9B7C-FC8E2E0BEDDB}"/>
              </a:ext>
            </a:extLst>
          </p:cNvPr>
          <p:cNvSpPr/>
          <p:nvPr/>
        </p:nvSpPr>
        <p:spPr>
          <a:xfrm>
            <a:off x="5044494" y="-978448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8358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438150" y="410140"/>
            <a:ext cx="37136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Nuestros</a:t>
            </a:r>
          </a:p>
          <a:p>
            <a:r>
              <a:rPr lang="es-ES" sz="3000" b="1" dirty="0">
                <a:ln w="0"/>
              </a:rPr>
              <a:t>Aliados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42900" y="410140"/>
            <a:ext cx="0" cy="1104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mbo 6">
            <a:extLst>
              <a:ext uri="{FF2B5EF4-FFF2-40B4-BE49-F238E27FC236}">
                <a16:creationId xmlns="" xmlns:a16="http://schemas.microsoft.com/office/drawing/2014/main" id="{54359492-876C-427E-93F1-09972CE988E8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D0B9540-DFE9-4D45-BCF0-1B1A62B64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2627672"/>
            <a:ext cx="11143874" cy="2604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27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427990" y="410140"/>
            <a:ext cx="37136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Identidad</a:t>
            </a:r>
          </a:p>
          <a:p>
            <a:r>
              <a:rPr lang="es-ES" sz="3000" b="1" dirty="0">
                <a:ln w="0"/>
              </a:rPr>
              <a:t>de marca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32740" y="410140"/>
            <a:ext cx="0" cy="1104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mbo 7">
            <a:extLst>
              <a:ext uri="{FF2B5EF4-FFF2-40B4-BE49-F238E27FC236}">
                <a16:creationId xmlns="" xmlns:a16="http://schemas.microsoft.com/office/drawing/2014/main" id="{A27607FB-3889-47E0-90BE-972F6DFA8010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8D38924-C63C-4793-9C5C-C63C5EF43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4800" y="1689828"/>
            <a:ext cx="5110475" cy="5122629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1350D4A-9DC3-4961-811C-19B916C62D82}"/>
              </a:ext>
            </a:extLst>
          </p:cNvPr>
          <p:cNvSpPr txBox="1">
            <a:spLocks/>
          </p:cNvSpPr>
          <p:nvPr/>
        </p:nvSpPr>
        <p:spPr>
          <a:xfrm>
            <a:off x="3616084" y="1678117"/>
            <a:ext cx="5354723" cy="1015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ES" sz="1400" b="1" dirty="0"/>
              <a:t>Hombre • 45 años • Ingeniero • Casado • Padre de familia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s-ES" sz="1400" dirty="0"/>
              <a:t>Apasionado de los autos de lujo, gusto por la tecnología, confiable, comprometido, le gusta la música rock, viajar, las películas de acción, es fan de la Fórmula Uno y la velocidad.</a:t>
            </a:r>
            <a:endParaRPr lang="es-MX" sz="1400" dirty="0"/>
          </a:p>
          <a:p>
            <a:pPr marL="114300" indent="0">
              <a:buFont typeface="Arial" panose="020B0604020202020204" pitchFamily="34" charset="0"/>
              <a:buNone/>
            </a:pPr>
            <a:endParaRPr lang="es-MX" sz="1400" dirty="0"/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27EE94C4-8D86-4549-9879-73891E328E7E}"/>
              </a:ext>
            </a:extLst>
          </p:cNvPr>
          <p:cNvSpPr txBox="1">
            <a:spLocks/>
          </p:cNvSpPr>
          <p:nvPr/>
        </p:nvSpPr>
        <p:spPr>
          <a:xfrm>
            <a:off x="3616084" y="1425803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600" b="1" dirty="0"/>
              <a:t>Personalidad de la marca</a:t>
            </a:r>
            <a:endParaRPr lang="es-MX" sz="1600" dirty="0"/>
          </a:p>
          <a:p>
            <a:pPr marL="114300" indent="0">
              <a:buFont typeface="Arial" panose="020B0604020202020204" pitchFamily="34" charset="0"/>
              <a:buNone/>
            </a:pPr>
            <a:endParaRPr lang="es-MX" sz="1600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8F48EC3B-BE69-4E35-B4E0-22964116DAEA}"/>
              </a:ext>
            </a:extLst>
          </p:cNvPr>
          <p:cNvSpPr txBox="1">
            <a:spLocks/>
          </p:cNvSpPr>
          <p:nvPr/>
        </p:nvSpPr>
        <p:spPr>
          <a:xfrm>
            <a:off x="3616084" y="3114814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400" dirty="0"/>
              <a:t>Protección total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s-MX" sz="1400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5F2F8EEC-5CDD-42F6-963E-54CAED0A6D04}"/>
              </a:ext>
            </a:extLst>
          </p:cNvPr>
          <p:cNvSpPr txBox="1">
            <a:spLocks/>
          </p:cNvSpPr>
          <p:nvPr/>
        </p:nvSpPr>
        <p:spPr>
          <a:xfrm>
            <a:off x="3616084" y="2894884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600" b="1" dirty="0"/>
              <a:t>Promesa de marca</a:t>
            </a:r>
            <a:endParaRPr lang="es-MX" sz="160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0855FC57-2C8D-46EC-98B3-294880ACC729}"/>
              </a:ext>
            </a:extLst>
          </p:cNvPr>
          <p:cNvSpPr txBox="1">
            <a:spLocks/>
          </p:cNvSpPr>
          <p:nvPr/>
        </p:nvSpPr>
        <p:spPr>
          <a:xfrm>
            <a:off x="3616084" y="3838629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400" dirty="0"/>
              <a:t>Experiencia. Sin letras chiquitas.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4B65E928-5D4F-48CD-97E9-9CE7EED5DADC}"/>
              </a:ext>
            </a:extLst>
          </p:cNvPr>
          <p:cNvSpPr txBox="1">
            <a:spLocks/>
          </p:cNvSpPr>
          <p:nvPr/>
        </p:nvSpPr>
        <p:spPr>
          <a:xfrm>
            <a:off x="3616084" y="3616794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600" b="1" dirty="0"/>
              <a:t>Razones para creer</a:t>
            </a:r>
            <a:endParaRPr lang="es-MX" sz="1600" dirty="0"/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F346815F-6CB0-44B6-94E4-DEF3AFDB4460}"/>
              </a:ext>
            </a:extLst>
          </p:cNvPr>
          <p:cNvSpPr txBox="1">
            <a:spLocks/>
          </p:cNvSpPr>
          <p:nvPr/>
        </p:nvSpPr>
        <p:spPr>
          <a:xfrm>
            <a:off x="3616084" y="4471525"/>
            <a:ext cx="5659516" cy="5891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400" dirty="0"/>
              <a:t>Mecánicos certificados • Mecánica completa • Infraestructura • Entregas en tiempo y forma.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C46B9969-9A4D-4F3D-B424-69780B92D5F6}"/>
              </a:ext>
            </a:extLst>
          </p:cNvPr>
          <p:cNvSpPr txBox="1">
            <a:spLocks/>
          </p:cNvSpPr>
          <p:nvPr/>
        </p:nvSpPr>
        <p:spPr>
          <a:xfrm>
            <a:off x="3616084" y="4259851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600" b="1" dirty="0"/>
              <a:t>Diferenciadores</a:t>
            </a:r>
            <a:endParaRPr lang="es-MX" sz="160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="" xmlns:a16="http://schemas.microsoft.com/office/drawing/2014/main" id="{3ADE6036-1025-4C31-8329-5423AD2365AE}"/>
              </a:ext>
            </a:extLst>
          </p:cNvPr>
          <p:cNvSpPr txBox="1">
            <a:spLocks/>
          </p:cNvSpPr>
          <p:nvPr/>
        </p:nvSpPr>
        <p:spPr>
          <a:xfrm>
            <a:off x="3616084" y="5239971"/>
            <a:ext cx="5659516" cy="5891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400" dirty="0"/>
              <a:t>Asertivo • Lenguaje coloquial • Amable • Domina el tema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E7108C93-67FA-4FDC-86DF-8316B8FB35E9}"/>
              </a:ext>
            </a:extLst>
          </p:cNvPr>
          <p:cNvSpPr txBox="1">
            <a:spLocks/>
          </p:cNvSpPr>
          <p:nvPr/>
        </p:nvSpPr>
        <p:spPr>
          <a:xfrm>
            <a:off x="3616084" y="5015264"/>
            <a:ext cx="5354723" cy="321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s-MX" sz="1600" b="1" dirty="0"/>
              <a:t>Tono de comunicación</a:t>
            </a:r>
            <a:endParaRPr lang="es-MX" sz="1600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EF7B77D8-33E1-4B58-98F4-1BE13EC797C6}"/>
              </a:ext>
            </a:extLst>
          </p:cNvPr>
          <p:cNvCxnSpPr>
            <a:cxnSpLocks/>
          </p:cNvCxnSpPr>
          <p:nvPr/>
        </p:nvCxnSpPr>
        <p:spPr>
          <a:xfrm>
            <a:off x="2170176" y="2770426"/>
            <a:ext cx="7532624" cy="7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B020E088-E6DC-48F3-A1DE-C767B6198D24}"/>
              </a:ext>
            </a:extLst>
          </p:cNvPr>
          <p:cNvCxnSpPr>
            <a:cxnSpLocks/>
          </p:cNvCxnSpPr>
          <p:nvPr/>
        </p:nvCxnSpPr>
        <p:spPr>
          <a:xfrm>
            <a:off x="1015998" y="1699988"/>
            <a:ext cx="868680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14A485DA-4F47-480D-9928-7CC79148013B}"/>
              </a:ext>
            </a:extLst>
          </p:cNvPr>
          <p:cNvCxnSpPr>
            <a:cxnSpLocks/>
          </p:cNvCxnSpPr>
          <p:nvPr/>
        </p:nvCxnSpPr>
        <p:spPr>
          <a:xfrm flipV="1">
            <a:off x="2489200" y="3516948"/>
            <a:ext cx="7213600" cy="1314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4F28B3EB-DD1C-466E-A691-56A0E9B0D644}"/>
              </a:ext>
            </a:extLst>
          </p:cNvPr>
          <p:cNvCxnSpPr>
            <a:cxnSpLocks/>
          </p:cNvCxnSpPr>
          <p:nvPr/>
        </p:nvCxnSpPr>
        <p:spPr>
          <a:xfrm flipV="1">
            <a:off x="2944368" y="4219211"/>
            <a:ext cx="6758432" cy="123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5B6779A8-DE84-449E-A9D1-C2446A72259E}"/>
              </a:ext>
            </a:extLst>
          </p:cNvPr>
          <p:cNvCxnSpPr>
            <a:cxnSpLocks/>
          </p:cNvCxnSpPr>
          <p:nvPr/>
        </p:nvCxnSpPr>
        <p:spPr>
          <a:xfrm>
            <a:off x="3279648" y="4974624"/>
            <a:ext cx="64231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8073BBAC-1577-4BCF-AD76-DF99E78EB650}"/>
              </a:ext>
            </a:extLst>
          </p:cNvPr>
          <p:cNvCxnSpPr>
            <a:cxnSpLocks/>
          </p:cNvCxnSpPr>
          <p:nvPr/>
        </p:nvCxnSpPr>
        <p:spPr>
          <a:xfrm>
            <a:off x="3497580" y="5555342"/>
            <a:ext cx="62052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58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C5B9FD6-CDCB-4CB3-94E7-697663EF940A}"/>
              </a:ext>
            </a:extLst>
          </p:cNvPr>
          <p:cNvSpPr/>
          <p:nvPr/>
        </p:nvSpPr>
        <p:spPr>
          <a:xfrm>
            <a:off x="0" y="0"/>
            <a:ext cx="12192000" cy="16865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635D2C1-E403-4E38-8EF8-5660CF077A81}"/>
              </a:ext>
            </a:extLst>
          </p:cNvPr>
          <p:cNvSpPr/>
          <p:nvPr/>
        </p:nvSpPr>
        <p:spPr>
          <a:xfrm>
            <a:off x="1" y="0"/>
            <a:ext cx="12211048" cy="168656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80A05B-1D92-492B-B985-3C9AC0178C5A}"/>
              </a:ext>
            </a:extLst>
          </p:cNvPr>
          <p:cNvSpPr/>
          <p:nvPr/>
        </p:nvSpPr>
        <p:spPr>
          <a:xfrm>
            <a:off x="482615" y="542703"/>
            <a:ext cx="37422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mercado</a:t>
            </a:r>
            <a:endParaRPr lang="es-ES" sz="30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D6E587E3-9C8D-4104-8983-D2BB75D26F38}"/>
              </a:ext>
            </a:extLst>
          </p:cNvPr>
          <p:cNvCxnSpPr>
            <a:cxnSpLocks/>
          </p:cNvCxnSpPr>
          <p:nvPr/>
        </p:nvCxnSpPr>
        <p:spPr>
          <a:xfrm>
            <a:off x="415941" y="542703"/>
            <a:ext cx="0" cy="52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mbo 9">
            <a:extLst>
              <a:ext uri="{FF2B5EF4-FFF2-40B4-BE49-F238E27FC236}">
                <a16:creationId xmlns="" xmlns:a16="http://schemas.microsoft.com/office/drawing/2014/main" id="{E1700174-B200-4C22-9B34-00AEBDC741CC}"/>
              </a:ext>
            </a:extLst>
          </p:cNvPr>
          <p:cNvSpPr/>
          <p:nvPr/>
        </p:nvSpPr>
        <p:spPr>
          <a:xfrm>
            <a:off x="11159215" y="708112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9456E1CA-50ED-4E46-B684-B6A0BB8862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686"/>
          <a:stretch/>
        </p:blipFill>
        <p:spPr>
          <a:xfrm>
            <a:off x="1395635" y="1858440"/>
            <a:ext cx="9501059" cy="4303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27DE8AB-498B-44F1-A71D-EE39EF58CA22}"/>
              </a:ext>
            </a:extLst>
          </p:cNvPr>
          <p:cNvSpPr/>
          <p:nvPr/>
        </p:nvSpPr>
        <p:spPr>
          <a:xfrm>
            <a:off x="-471948" y="-1"/>
            <a:ext cx="6567948" cy="712347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l="7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6681310" y="2027766"/>
            <a:ext cx="4181900" cy="30679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Honestidad 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Gran actitud de servicio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Asesoría muy profesional (explicación sencilla y clara)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Puntualidad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Buena oferta costo/beneficio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Cercanía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/>
              <a:t>Facilidad en el trato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MX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271C14A-607D-4256-BA7E-BAFF9526C987}"/>
              </a:ext>
            </a:extLst>
          </p:cNvPr>
          <p:cNvSpPr/>
          <p:nvPr/>
        </p:nvSpPr>
        <p:spPr>
          <a:xfrm>
            <a:off x="0" y="-2"/>
            <a:ext cx="6096000" cy="712347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ombo 9">
            <a:extLst>
              <a:ext uri="{FF2B5EF4-FFF2-40B4-BE49-F238E27FC236}">
                <a16:creationId xmlns="" xmlns:a16="http://schemas.microsoft.com/office/drawing/2014/main" id="{AF9CE0FF-1F22-48DD-865F-C066072B5F9F}"/>
              </a:ext>
            </a:extLst>
          </p:cNvPr>
          <p:cNvSpPr/>
          <p:nvPr/>
        </p:nvSpPr>
        <p:spPr>
          <a:xfrm>
            <a:off x="5044166" y="-978448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338192" y="410140"/>
            <a:ext cx="3460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busca nuestro cliente?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38192" y="424145"/>
            <a:ext cx="0" cy="10016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24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343361" y="564286"/>
            <a:ext cx="375677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cap="none" spc="0" dirty="0">
                <a:ln w="0"/>
              </a:rPr>
              <a:t>¿Cómo operamos?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43361" y="578291"/>
            <a:ext cx="0" cy="89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1EB6569-D5E8-43E3-AFA6-9E7C70EA514B}"/>
              </a:ext>
            </a:extLst>
          </p:cNvPr>
          <p:cNvSpPr txBox="1"/>
          <p:nvPr/>
        </p:nvSpPr>
        <p:spPr>
          <a:xfrm>
            <a:off x="343361" y="11011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Atender a nuestros clientes en las sucursales con: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AA74C893-CBC6-4827-A7CA-4BCD0A0C625F}"/>
              </a:ext>
            </a:extLst>
          </p:cNvPr>
          <p:cNvSpPr txBox="1"/>
          <p:nvPr/>
        </p:nvSpPr>
        <p:spPr>
          <a:xfrm>
            <a:off x="980106" y="2478125"/>
            <a:ext cx="259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Gran actitud de servicio y seguimiento.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EE20BC1-964F-43CD-B10D-BC1DF5C379CB}"/>
              </a:ext>
            </a:extLst>
          </p:cNvPr>
          <p:cNvSpPr txBox="1"/>
          <p:nvPr/>
        </p:nvSpPr>
        <p:spPr>
          <a:xfrm>
            <a:off x="4082050" y="2478125"/>
            <a:ext cx="4226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Gran capacidad de comunicación Técnica/profesional con el cliente.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3C90F648-34C1-4CFD-99D7-229C7519816F}"/>
              </a:ext>
            </a:extLst>
          </p:cNvPr>
          <p:cNvSpPr txBox="1"/>
          <p:nvPr/>
        </p:nvSpPr>
        <p:spPr>
          <a:xfrm>
            <a:off x="8371610" y="2478125"/>
            <a:ext cx="3263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Tener la mejor Asesoría técnica en taller y llantas.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F01B23-7623-4DF2-B2CB-E06AFD251D59}"/>
              </a:ext>
            </a:extLst>
          </p:cNvPr>
          <p:cNvSpPr txBox="1"/>
          <p:nvPr/>
        </p:nvSpPr>
        <p:spPr>
          <a:xfrm>
            <a:off x="959690" y="4089346"/>
            <a:ext cx="263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Protección total en llantas y servicios.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95A1FBE-8D1B-46F2-9EF1-12F0404AAC5F}"/>
              </a:ext>
            </a:extLst>
          </p:cNvPr>
          <p:cNvSpPr txBox="1"/>
          <p:nvPr/>
        </p:nvSpPr>
        <p:spPr>
          <a:xfrm>
            <a:off x="5374349" y="4366345"/>
            <a:ext cx="164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Honestidad.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98D5F96-A34D-4E54-BC9C-4105B239B63C}"/>
              </a:ext>
            </a:extLst>
          </p:cNvPr>
          <p:cNvSpPr txBox="1"/>
          <p:nvPr/>
        </p:nvSpPr>
        <p:spPr>
          <a:xfrm>
            <a:off x="8562696" y="4366345"/>
            <a:ext cx="2880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Inventarios de llanta ideal.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B50511FA-1F6C-4CBB-918F-FCD6E638641D}"/>
              </a:ext>
            </a:extLst>
          </p:cNvPr>
          <p:cNvSpPr txBox="1"/>
          <p:nvPr/>
        </p:nvSpPr>
        <p:spPr>
          <a:xfrm>
            <a:off x="1151527" y="5780209"/>
            <a:ext cx="2251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Carnet y Bitácora.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4E564F85-E66D-408A-B53B-D580B4C3D28E}"/>
              </a:ext>
            </a:extLst>
          </p:cNvPr>
          <p:cNvSpPr txBox="1"/>
          <p:nvPr/>
        </p:nvSpPr>
        <p:spPr>
          <a:xfrm>
            <a:off x="8371610" y="5810987"/>
            <a:ext cx="3263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Instalaciones con excelencia.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A23D8BF6-7B9C-49AE-BC40-FD05C1170A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05" y="4980328"/>
            <a:ext cx="793632" cy="7998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33E5CEDA-BAC3-45DF-BDCC-081DF4FC4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751" y="3365369"/>
            <a:ext cx="906741" cy="90674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3202DA2F-7A67-44C7-9A21-4564B59C5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10" y="3532832"/>
            <a:ext cx="1574423" cy="571815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1458747D-08F1-4330-8958-C1AEB5F80B2D}"/>
              </a:ext>
            </a:extLst>
          </p:cNvPr>
          <p:cNvGrpSpPr/>
          <p:nvPr/>
        </p:nvGrpSpPr>
        <p:grpSpPr>
          <a:xfrm>
            <a:off x="5629881" y="1559607"/>
            <a:ext cx="1481695" cy="1037156"/>
            <a:chOff x="5503940" y="1648096"/>
            <a:chExt cx="1481695" cy="1037156"/>
          </a:xfrm>
        </p:grpSpPr>
        <p:pic>
          <p:nvPicPr>
            <p:cNvPr id="34" name="Imagen 33">
              <a:extLst>
                <a:ext uri="{FF2B5EF4-FFF2-40B4-BE49-F238E27FC236}">
                  <a16:creationId xmlns="" xmlns:a16="http://schemas.microsoft.com/office/drawing/2014/main" id="{3A0E8DDE-F963-4048-8B4F-B33DE6A37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3940" y="1648096"/>
              <a:ext cx="1037156" cy="1037156"/>
            </a:xfrm>
            <a:prstGeom prst="rect">
              <a:avLst/>
            </a:prstGeom>
          </p:spPr>
        </p:pic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24B048DC-45AA-4320-B410-4415E56A5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2412" y="1852607"/>
              <a:ext cx="227558" cy="9850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4F8BB5A1-F314-4F24-8C84-19BE3F7E0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3488" y="1938097"/>
              <a:ext cx="482147" cy="10082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1BF169B6-AD4F-4258-A93F-0FE6EC53E9A6}"/>
                </a:ext>
              </a:extLst>
            </p:cNvPr>
            <p:cNvCxnSpPr>
              <a:cxnSpLocks/>
            </p:cNvCxnSpPr>
            <p:nvPr/>
          </p:nvCxnSpPr>
          <p:spPr>
            <a:xfrm>
              <a:off x="6525746" y="2130063"/>
              <a:ext cx="368449" cy="73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94007D58-6D7B-4A78-A50C-C16D772933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897" y="1607244"/>
            <a:ext cx="828448" cy="828448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861A80C7-5753-4806-9CBB-6512365B5D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292" y="4943901"/>
            <a:ext cx="832059" cy="83205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118B1AD9-BE84-44DA-A11A-89A9BC34F3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418" y="1486452"/>
            <a:ext cx="1003806" cy="100380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="" xmlns:a16="http://schemas.microsoft.com/office/drawing/2014/main" id="{F9E5E51D-FA26-452E-9A6D-81A37B936C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368" y="3472765"/>
            <a:ext cx="691948" cy="691948"/>
          </a:xfrm>
          <a:prstGeom prst="rect">
            <a:avLst/>
          </a:prstGeom>
        </p:spPr>
      </p:pic>
      <p:sp>
        <p:nvSpPr>
          <p:cNvPr id="52" name="Rombo 51">
            <a:extLst>
              <a:ext uri="{FF2B5EF4-FFF2-40B4-BE49-F238E27FC236}">
                <a16:creationId xmlns="" xmlns:a16="http://schemas.microsoft.com/office/drawing/2014/main" id="{D9159A41-CBEE-4CA4-9DEE-D66B6A8AE988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BDFD0AE7-54C4-409D-BC2D-4EAF01994BA1}"/>
              </a:ext>
            </a:extLst>
          </p:cNvPr>
          <p:cNvSpPr txBox="1"/>
          <p:nvPr/>
        </p:nvSpPr>
        <p:spPr>
          <a:xfrm>
            <a:off x="4563831" y="5810987"/>
            <a:ext cx="326302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Orden, seguridad y limpieza</a:t>
            </a:r>
          </a:p>
          <a:p>
            <a:pPr algn="ctr"/>
            <a:r>
              <a:rPr lang="es-MX" sz="2000" dirty="0"/>
              <a:t>(5’S)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0BC4748-9497-4F54-83FF-E7301E3D2D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516" y="4943901"/>
            <a:ext cx="947653" cy="94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3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438674" y="389707"/>
            <a:ext cx="37136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Nos mueve</a:t>
            </a:r>
          </a:p>
          <a:p>
            <a:r>
              <a:rPr lang="es-ES" sz="3000" b="1" dirty="0">
                <a:ln w="0"/>
              </a:rPr>
              <a:t>ser una</a:t>
            </a:r>
          </a:p>
        </p:txBody>
      </p:sp>
      <p:sp>
        <p:nvSpPr>
          <p:cNvPr id="10" name="Rombo 9">
            <a:extLst>
              <a:ext uri="{FF2B5EF4-FFF2-40B4-BE49-F238E27FC236}">
                <a16:creationId xmlns="" xmlns:a16="http://schemas.microsoft.com/office/drawing/2014/main" id="{4116EB02-D86E-4103-AB62-E51E5C5EA2E1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1EE252F9-97AA-4A7B-9D85-42CCDCF39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25" y="5191434"/>
            <a:ext cx="1528858" cy="1528858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7276DCA4-C40B-4D33-B54C-DD0978051284}"/>
              </a:ext>
            </a:extLst>
          </p:cNvPr>
          <p:cNvSpPr/>
          <p:nvPr/>
        </p:nvSpPr>
        <p:spPr>
          <a:xfrm>
            <a:off x="4568655" y="724182"/>
            <a:ext cx="3054689" cy="3054689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77A3D94A-5C66-4976-A829-2F70AFC4138B}"/>
              </a:ext>
            </a:extLst>
          </p:cNvPr>
          <p:cNvSpPr/>
          <p:nvPr/>
        </p:nvSpPr>
        <p:spPr>
          <a:xfrm>
            <a:off x="3249460" y="2128772"/>
            <a:ext cx="3054689" cy="3054689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B7F438F8-753F-4707-9D13-C6AE60C22060}"/>
              </a:ext>
            </a:extLst>
          </p:cNvPr>
          <p:cNvSpPr/>
          <p:nvPr/>
        </p:nvSpPr>
        <p:spPr>
          <a:xfrm>
            <a:off x="4568655" y="3058331"/>
            <a:ext cx="3054689" cy="305468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97D8866B-3EA3-45C1-8F0B-F48341EED4DA}"/>
              </a:ext>
            </a:extLst>
          </p:cNvPr>
          <p:cNvSpPr/>
          <p:nvPr/>
        </p:nvSpPr>
        <p:spPr>
          <a:xfrm>
            <a:off x="5954958" y="2128772"/>
            <a:ext cx="3054689" cy="305468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C494957-6838-4219-9785-70D6FCBE59FE}"/>
              </a:ext>
            </a:extLst>
          </p:cNvPr>
          <p:cNvSpPr txBox="1"/>
          <p:nvPr/>
        </p:nvSpPr>
        <p:spPr>
          <a:xfrm>
            <a:off x="5074318" y="3170037"/>
            <a:ext cx="215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Social Empresarial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24B9B24-43D1-4313-977D-F0305B8881BC}"/>
              </a:ext>
            </a:extLst>
          </p:cNvPr>
          <p:cNvSpPr txBox="1"/>
          <p:nvPr/>
        </p:nvSpPr>
        <p:spPr>
          <a:xfrm>
            <a:off x="5017268" y="1066816"/>
            <a:ext cx="215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Personas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70780A42-F6FA-4631-8943-6F7F33330C28}"/>
              </a:ext>
            </a:extLst>
          </p:cNvPr>
          <p:cNvSpPr txBox="1"/>
          <p:nvPr/>
        </p:nvSpPr>
        <p:spPr>
          <a:xfrm>
            <a:off x="5017268" y="5391965"/>
            <a:ext cx="215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Comunidad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A50CD67F-5C6E-4650-AAE3-3EC1F8946FE5}"/>
              </a:ext>
            </a:extLst>
          </p:cNvPr>
          <p:cNvSpPr txBox="1"/>
          <p:nvPr/>
        </p:nvSpPr>
        <p:spPr>
          <a:xfrm>
            <a:off x="3073625" y="3259011"/>
            <a:ext cx="215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Rentabilidad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7C41761C-7C2A-470B-8938-4915EBC32CC4}"/>
              </a:ext>
            </a:extLst>
          </p:cNvPr>
          <p:cNvSpPr txBox="1"/>
          <p:nvPr/>
        </p:nvSpPr>
        <p:spPr>
          <a:xfrm>
            <a:off x="6809812" y="3265432"/>
            <a:ext cx="28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Planeta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8CCE085-0416-4E8C-97E7-8D8A3CB23FDE}"/>
              </a:ext>
            </a:extLst>
          </p:cNvPr>
          <p:cNvSpPr/>
          <p:nvPr/>
        </p:nvSpPr>
        <p:spPr>
          <a:xfrm>
            <a:off x="448101" y="1301726"/>
            <a:ext cx="371368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Empresa Socialmente Responsable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24366CDF-929E-4C17-A134-02126B02889D}"/>
              </a:ext>
            </a:extLst>
          </p:cNvPr>
          <p:cNvCxnSpPr>
            <a:cxnSpLocks/>
          </p:cNvCxnSpPr>
          <p:nvPr/>
        </p:nvCxnSpPr>
        <p:spPr>
          <a:xfrm>
            <a:off x="352851" y="389707"/>
            <a:ext cx="0" cy="2483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64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0EDB3C89-5CF4-47A9-9FD8-CD5AD8C5856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0" y="1254473"/>
            <a:ext cx="11140165" cy="2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80A05B-1D92-492B-B985-3C9AC0178C5A}"/>
              </a:ext>
            </a:extLst>
          </p:cNvPr>
          <p:cNvSpPr/>
          <p:nvPr/>
        </p:nvSpPr>
        <p:spPr>
          <a:xfrm>
            <a:off x="3493351" y="399467"/>
            <a:ext cx="37422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Prestaciones</a:t>
            </a:r>
            <a:endParaRPr lang="es-ES" sz="3000" b="1" cap="none" spc="0" dirty="0">
              <a:ln w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D6E587E3-9C8D-4104-8983-D2BB75D26F38}"/>
              </a:ext>
            </a:extLst>
          </p:cNvPr>
          <p:cNvCxnSpPr>
            <a:cxnSpLocks/>
          </p:cNvCxnSpPr>
          <p:nvPr/>
        </p:nvCxnSpPr>
        <p:spPr>
          <a:xfrm>
            <a:off x="6098757" y="399467"/>
            <a:ext cx="0" cy="52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98CA201-414E-4B4F-B3FA-290E6D33A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721" y="525271"/>
            <a:ext cx="2868414" cy="327642"/>
          </a:xfrm>
          <a:prstGeom prst="rect">
            <a:avLst/>
          </a:prstGeom>
        </p:spPr>
      </p:pic>
      <p:sp>
        <p:nvSpPr>
          <p:cNvPr id="37" name="Rombo 36">
            <a:extLst>
              <a:ext uri="{FF2B5EF4-FFF2-40B4-BE49-F238E27FC236}">
                <a16:creationId xmlns="" xmlns:a16="http://schemas.microsoft.com/office/drawing/2014/main" id="{5E2D001D-42E8-4EE4-93B7-6B7E372F907C}"/>
              </a:ext>
            </a:extLst>
          </p:cNvPr>
          <p:cNvSpPr/>
          <p:nvPr/>
        </p:nvSpPr>
        <p:spPr>
          <a:xfrm>
            <a:off x="11140165" y="276025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B117E6A3-F604-4561-988A-B74219E81239}"/>
              </a:ext>
            </a:extLst>
          </p:cNvPr>
          <p:cNvSpPr/>
          <p:nvPr/>
        </p:nvSpPr>
        <p:spPr>
          <a:xfrm>
            <a:off x="8559167" y="2356133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</a:rPr>
              <a:t>Caja </a:t>
            </a:r>
            <a:r>
              <a:rPr lang="es-ES" dirty="0">
                <a:ln w="0"/>
              </a:rPr>
              <a:t>de ahorro</a:t>
            </a:r>
            <a:endParaRPr lang="es-ES" cap="none" spc="0" dirty="0">
              <a:ln w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B7E80222-DE09-4035-B992-DD13B9E483FB}"/>
              </a:ext>
            </a:extLst>
          </p:cNvPr>
          <p:cNvSpPr/>
          <p:nvPr/>
        </p:nvSpPr>
        <p:spPr>
          <a:xfrm>
            <a:off x="292856" y="4111622"/>
            <a:ext cx="1977729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ln w="0"/>
              </a:rPr>
              <a:t>Vales de despensa</a:t>
            </a:r>
            <a:endParaRPr lang="es-ES" cap="none" spc="0" dirty="0">
              <a:ln w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87E6231F-A6C5-43CA-B97A-F04017A67147}"/>
              </a:ext>
            </a:extLst>
          </p:cNvPr>
          <p:cNvSpPr/>
          <p:nvPr/>
        </p:nvSpPr>
        <p:spPr>
          <a:xfrm>
            <a:off x="2596019" y="5769400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</a:rPr>
              <a:t>Infonavit</a:t>
            </a:r>
            <a:endParaRPr lang="es-ES" cap="none" spc="0" dirty="0">
              <a:ln w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CD7049E5-9754-4FCB-A8AC-874B075EE767}"/>
              </a:ext>
            </a:extLst>
          </p:cNvPr>
          <p:cNvSpPr/>
          <p:nvPr/>
        </p:nvSpPr>
        <p:spPr>
          <a:xfrm>
            <a:off x="2596019" y="4111622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</a:rPr>
              <a:t>Vacaciones</a:t>
            </a:r>
            <a:endParaRPr lang="es-ES" cap="none" spc="0" dirty="0">
              <a:ln w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805E783C-0222-49C7-A798-7A246A8C4F0F}"/>
              </a:ext>
            </a:extLst>
          </p:cNvPr>
          <p:cNvSpPr/>
          <p:nvPr/>
        </p:nvSpPr>
        <p:spPr>
          <a:xfrm>
            <a:off x="4980331" y="4111622"/>
            <a:ext cx="1977729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ln w="0"/>
              </a:rPr>
              <a:t>Prima vacacional</a:t>
            </a:r>
            <a:endParaRPr lang="es-ES" cap="none" spc="0" dirty="0">
              <a:ln w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C6E42605-705D-4D56-8A51-0B6248E2C9D2}"/>
              </a:ext>
            </a:extLst>
          </p:cNvPr>
          <p:cNvSpPr/>
          <p:nvPr/>
        </p:nvSpPr>
        <p:spPr>
          <a:xfrm>
            <a:off x="7084513" y="5769400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</a:rPr>
              <a:t>IMSS</a:t>
            </a:r>
            <a:endParaRPr lang="es-ES" cap="none" spc="0" dirty="0">
              <a:ln w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4649B04B-BDB0-4B12-B52B-2693880FDABC}"/>
              </a:ext>
            </a:extLst>
          </p:cNvPr>
          <p:cNvSpPr/>
          <p:nvPr/>
        </p:nvSpPr>
        <p:spPr>
          <a:xfrm>
            <a:off x="9460504" y="5769400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</a:rPr>
              <a:t>Fondo de retiro</a:t>
            </a:r>
            <a:endParaRPr lang="es-ES" cap="none" spc="0" dirty="0">
              <a:ln w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3E7BE1C5-9884-4C63-9AAA-FED8F63C8543}"/>
              </a:ext>
            </a:extLst>
          </p:cNvPr>
          <p:cNvSpPr/>
          <p:nvPr/>
        </p:nvSpPr>
        <p:spPr>
          <a:xfrm>
            <a:off x="1498739" y="2369196"/>
            <a:ext cx="1977729" cy="2903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dirty="0">
                <a:ln w="0"/>
              </a:rPr>
              <a:t>Uniformes</a:t>
            </a:r>
            <a:endParaRPr lang="es-ES" cap="none" spc="0" dirty="0">
              <a:ln w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10189532-6259-484D-9A22-77A6EAAA93BB}"/>
              </a:ext>
            </a:extLst>
          </p:cNvPr>
          <p:cNvSpPr/>
          <p:nvPr/>
        </p:nvSpPr>
        <p:spPr>
          <a:xfrm>
            <a:off x="4065931" y="2382259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cap="none" spc="0" dirty="0">
                <a:ln w="0"/>
              </a:rPr>
              <a:t>Aguinaldo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7F6CF5A9-0A44-43EA-8449-1F9F9C4DB493}"/>
              </a:ext>
            </a:extLst>
          </p:cNvPr>
          <p:cNvSpPr/>
          <p:nvPr/>
        </p:nvSpPr>
        <p:spPr>
          <a:xfrm>
            <a:off x="6317626" y="2408385"/>
            <a:ext cx="1977729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ln w="0"/>
              </a:rPr>
              <a:t>Garantía de</a:t>
            </a:r>
          </a:p>
          <a:p>
            <a:pPr algn="ctr">
              <a:lnSpc>
                <a:spcPct val="90000"/>
              </a:lnSpc>
            </a:pPr>
            <a:r>
              <a:rPr lang="es-ES" cap="none" spc="0" dirty="0">
                <a:ln w="0"/>
              </a:rPr>
              <a:t>utilidades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C6C62420-7966-4CF6-8432-EB187945066B}"/>
              </a:ext>
            </a:extLst>
          </p:cNvPr>
          <p:cNvSpPr/>
          <p:nvPr/>
        </p:nvSpPr>
        <p:spPr>
          <a:xfrm>
            <a:off x="292856" y="5769400"/>
            <a:ext cx="1977729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ln w="0"/>
              </a:rPr>
              <a:t>Permiso por nacimiento</a:t>
            </a:r>
            <a:endParaRPr lang="es-ES" cap="none" spc="0" dirty="0">
              <a:ln w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0417100B-76DD-4944-A339-CA734F2EE33F}"/>
              </a:ext>
            </a:extLst>
          </p:cNvPr>
          <p:cNvSpPr/>
          <p:nvPr/>
        </p:nvSpPr>
        <p:spPr>
          <a:xfrm>
            <a:off x="7062209" y="4111622"/>
            <a:ext cx="19777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</a:rPr>
              <a:t>Fonacot</a:t>
            </a:r>
            <a:endParaRPr lang="es-ES" cap="none" spc="0" dirty="0">
              <a:ln w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2ADEC90F-D4D5-462B-8B84-7E3EBAC15DC8}"/>
              </a:ext>
            </a:extLst>
          </p:cNvPr>
          <p:cNvSpPr/>
          <p:nvPr/>
        </p:nvSpPr>
        <p:spPr>
          <a:xfrm>
            <a:off x="9433361" y="4111622"/>
            <a:ext cx="2032015" cy="590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ln w="0"/>
              </a:rPr>
              <a:t>Apoyo en gastos funerarios</a:t>
            </a:r>
            <a:endParaRPr lang="es-ES" cap="none" spc="0" dirty="0">
              <a:ln w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F556E4F-78CB-4384-A445-3CA1217B0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557" y="1456015"/>
            <a:ext cx="827591" cy="827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5495E97-9390-4473-9073-E062E0DD41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000" y="1534392"/>
            <a:ext cx="827591" cy="8275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68918FC-9F95-47C0-9EA8-D09CD4E33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933" y="1605799"/>
            <a:ext cx="608486" cy="7692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464BA3D-94BF-4D83-82D7-4F02BC47CC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043" y="1506829"/>
            <a:ext cx="894343" cy="8943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2AC7624-E9D4-48FA-9B2A-AA82F14098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10" y="3066473"/>
            <a:ext cx="993326" cy="99332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CDE2CAD-8AB9-4748-A5D4-49B984212D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8" y="3196255"/>
            <a:ext cx="863544" cy="863544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5408831E-656F-4D66-B069-99C9E2B36A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232449" y="2915555"/>
            <a:ext cx="1426731" cy="1144244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AD2EFA37-5CB8-41B6-8A48-F1E431EEE0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55835" y="2977630"/>
            <a:ext cx="1211334" cy="108216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="" xmlns:a16="http://schemas.microsoft.com/office/drawing/2014/main" id="{C20CCC1A-372B-431A-9A6F-074CC67AFB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308" y="3048441"/>
            <a:ext cx="1011358" cy="101135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="" xmlns:a16="http://schemas.microsoft.com/office/drawing/2014/main" id="{87A8795F-C9C8-4E5F-9B0A-90DC9DC980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08" y="4880160"/>
            <a:ext cx="608025" cy="864747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="" xmlns:a16="http://schemas.microsoft.com/office/drawing/2014/main" id="{98B22671-6093-4046-85CA-93249D60753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032" y="4803204"/>
            <a:ext cx="941703" cy="941703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="" xmlns:a16="http://schemas.microsoft.com/office/drawing/2014/main" id="{8324B061-243D-44F8-8887-D66775D0A8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498" y="4637757"/>
            <a:ext cx="1107150" cy="110715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="" xmlns:a16="http://schemas.microsoft.com/office/drawing/2014/main" id="{CDFE8972-3778-424A-AEB1-05B73626857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77" y="4706525"/>
            <a:ext cx="1038382" cy="1038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0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F1F64F8-BA54-4912-A0D5-1E800B9D54C7}"/>
              </a:ext>
            </a:extLst>
          </p:cNvPr>
          <p:cNvSpPr/>
          <p:nvPr/>
        </p:nvSpPr>
        <p:spPr>
          <a:xfrm>
            <a:off x="616" y="0"/>
            <a:ext cx="6096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6736697" y="1250066"/>
            <a:ext cx="4181900" cy="4855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Historia / Antecedentes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Líneas de negocio de </a:t>
            </a:r>
            <a:r>
              <a:rPr lang="es-MX" sz="1800" dirty="0" err="1"/>
              <a:t>Superruedas</a:t>
            </a:r>
            <a:endParaRPr lang="es-MX" sz="18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Organigrama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Misión, visión, valores de M&amp;R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Nuestros productos y servicios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Nuestros aliados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Identidad de marca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Nuestro mercado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¿Cómo operamos?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ESR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MX" sz="1800" dirty="0"/>
              <a:t>Prestaciones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MX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271C14A-607D-4256-BA7E-BAFF9526C98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mbo 5">
            <a:extLst>
              <a:ext uri="{FF2B5EF4-FFF2-40B4-BE49-F238E27FC236}">
                <a16:creationId xmlns="" xmlns:a16="http://schemas.microsoft.com/office/drawing/2014/main" id="{D1548B2C-5050-4D37-97A2-7385A201759B}"/>
              </a:ext>
            </a:extLst>
          </p:cNvPr>
          <p:cNvSpPr/>
          <p:nvPr/>
        </p:nvSpPr>
        <p:spPr>
          <a:xfrm>
            <a:off x="5040354" y="-978448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-874181" y="410140"/>
            <a:ext cx="333937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3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32664" y="424145"/>
            <a:ext cx="0" cy="52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16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0EDB3C89-5CF4-47A9-9FD8-CD5AD8C5856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0" y="1254473"/>
            <a:ext cx="11140165" cy="2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80A05B-1D92-492B-B985-3C9AC0178C5A}"/>
              </a:ext>
            </a:extLst>
          </p:cNvPr>
          <p:cNvSpPr/>
          <p:nvPr/>
        </p:nvSpPr>
        <p:spPr>
          <a:xfrm>
            <a:off x="245642" y="179806"/>
            <a:ext cx="6942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 smtClean="0">
                <a:ln w="0"/>
              </a:rPr>
              <a:t>Medios días y periodos </a:t>
            </a:r>
          </a:p>
          <a:p>
            <a:r>
              <a:rPr lang="es-ES" sz="3000" b="1" dirty="0" smtClean="0">
                <a:ln w="0"/>
              </a:rPr>
              <a:t>vacacionales</a:t>
            </a:r>
            <a:endParaRPr lang="es-ES" sz="3000" b="1" cap="none" spc="0" dirty="0">
              <a:ln w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D6E587E3-9C8D-4104-8983-D2BB75D26F38}"/>
              </a:ext>
            </a:extLst>
          </p:cNvPr>
          <p:cNvCxnSpPr>
            <a:cxnSpLocks/>
          </p:cNvCxnSpPr>
          <p:nvPr/>
        </p:nvCxnSpPr>
        <p:spPr>
          <a:xfrm>
            <a:off x="6098757" y="399467"/>
            <a:ext cx="0" cy="52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98CA201-414E-4B4F-B3FA-290E6D33A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721" y="525271"/>
            <a:ext cx="2868414" cy="327642"/>
          </a:xfrm>
          <a:prstGeom prst="rect">
            <a:avLst/>
          </a:prstGeom>
        </p:spPr>
      </p:pic>
      <p:sp>
        <p:nvSpPr>
          <p:cNvPr id="37" name="Rombo 36">
            <a:extLst>
              <a:ext uri="{FF2B5EF4-FFF2-40B4-BE49-F238E27FC236}">
                <a16:creationId xmlns="" xmlns:a16="http://schemas.microsoft.com/office/drawing/2014/main" id="{5E2D001D-42E8-4EE4-93B7-6B7E372F907C}"/>
              </a:ext>
            </a:extLst>
          </p:cNvPr>
          <p:cNvSpPr/>
          <p:nvPr/>
        </p:nvSpPr>
        <p:spPr>
          <a:xfrm>
            <a:off x="11140165" y="276025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502577" y="1792635"/>
            <a:ext cx="5845971" cy="4320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800" dirty="0" smtClean="0"/>
              <a:t>Los marcados por la Ley Federal del Trabajo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ES" sz="1800" dirty="0" smtClean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ES" sz="18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Jueves, viernes y sábado de semana Santa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10 de mayo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02 de noviembre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12 de octubre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12 de diciembre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24 de diciembre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del 31 de diciembre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Medio día por cumpleaños</a:t>
            </a:r>
            <a:endParaRPr lang="es-ES" sz="18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MX" sz="1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32984" y="1834385"/>
            <a:ext cx="106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</a:t>
            </a:r>
            <a:endParaRPr lang="es-MX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="" xmlns:a16="http://schemas.microsoft.com/office/drawing/2014/main" id="{D6E587E3-9C8D-4104-8983-D2BB75D26F38}"/>
              </a:ext>
            </a:extLst>
          </p:cNvPr>
          <p:cNvCxnSpPr>
            <a:cxnSpLocks/>
          </p:cNvCxnSpPr>
          <p:nvPr/>
        </p:nvCxnSpPr>
        <p:spPr>
          <a:xfrm>
            <a:off x="6079743" y="1719944"/>
            <a:ext cx="19014" cy="4393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6430201" y="1834385"/>
            <a:ext cx="5351867" cy="4320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800" dirty="0" smtClean="0"/>
              <a:t>Periodos del año que </a:t>
            </a:r>
            <a:r>
              <a:rPr lang="es-ES" sz="1800" b="1" u="sng" dirty="0" smtClean="0"/>
              <a:t>no</a:t>
            </a:r>
            <a:r>
              <a:rPr lang="es-ES" sz="1800" dirty="0" smtClean="0"/>
              <a:t> se pueden solicitar vacaciones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ES" sz="18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Semana Santa y Pascua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Periodo del Buen Fin (por los días trabajados del buen fin se otorga otro día de descanso)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Mes de diciembre (con posibilidad de autorización de los primeros 15 días del mes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Los primeros 10 días de Enero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s-ES" sz="1800" dirty="0" smtClean="0"/>
              <a:t>Los últimos 3 días hábiles de cada mes (por cuestión de cierre de mes, los equipos deben estar completos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ES" sz="1800" dirty="0" smtClean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ES" sz="1800" dirty="0"/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s-MX" sz="1800" dirty="0"/>
          </a:p>
        </p:txBody>
      </p:sp>
    </p:spTree>
    <p:extLst>
      <p:ext uri="{BB962C8B-B14F-4D97-AF65-F5344CB8AC3E}">
        <p14:creationId xmlns="" xmlns:p14="http://schemas.microsoft.com/office/powerpoint/2010/main" val="7236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421166" y="340283"/>
            <a:ext cx="406021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err="1">
                <a:ln w="0"/>
              </a:rPr>
              <a:t>Superruedas</a:t>
            </a:r>
            <a:r>
              <a:rPr lang="es-ES" sz="2000" b="1" cap="none" spc="0" dirty="0">
                <a:ln w="0"/>
              </a:rPr>
              <a:t> de México</a:t>
            </a:r>
          </a:p>
          <a:p>
            <a:r>
              <a:rPr lang="es-ES" sz="3000" b="1" dirty="0">
                <a:ln w="0"/>
              </a:rPr>
              <a:t>Su paso en el tiempo</a:t>
            </a:r>
            <a:endParaRPr lang="es-ES" sz="3000" b="1" cap="none" spc="0" dirty="0">
              <a:ln w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25538" y="263339"/>
            <a:ext cx="0" cy="1015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86A5306D-5498-4C6E-BE74-1D05E5566D0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096000" y="978448"/>
            <a:ext cx="3811" cy="587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mbo 20">
            <a:extLst>
              <a:ext uri="{FF2B5EF4-FFF2-40B4-BE49-F238E27FC236}">
                <a16:creationId xmlns="" xmlns:a16="http://schemas.microsoft.com/office/drawing/2014/main" id="{DCD30E22-86B3-4099-A44A-546B7D1531F4}"/>
              </a:ext>
            </a:extLst>
          </p:cNvPr>
          <p:cNvSpPr/>
          <p:nvPr/>
        </p:nvSpPr>
        <p:spPr>
          <a:xfrm>
            <a:off x="5044165" y="-978448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8C3A38F-4AAB-4B57-AF51-5D41536308E7}"/>
              </a:ext>
            </a:extLst>
          </p:cNvPr>
          <p:cNvSpPr/>
          <p:nvPr/>
        </p:nvSpPr>
        <p:spPr>
          <a:xfrm flipH="1">
            <a:off x="5975346" y="2294064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67165F6E-CB67-498F-8BD3-50679CD05B50}"/>
              </a:ext>
            </a:extLst>
          </p:cNvPr>
          <p:cNvSpPr/>
          <p:nvPr/>
        </p:nvSpPr>
        <p:spPr>
          <a:xfrm flipH="1">
            <a:off x="5975346" y="3751942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552257F1-A069-4DA8-B3F7-E98747922464}"/>
              </a:ext>
            </a:extLst>
          </p:cNvPr>
          <p:cNvSpPr/>
          <p:nvPr/>
        </p:nvSpPr>
        <p:spPr>
          <a:xfrm flipH="1">
            <a:off x="5975346" y="5221830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1B63C2D4-8E83-4676-AB1C-6589AB793911}"/>
              </a:ext>
            </a:extLst>
          </p:cNvPr>
          <p:cNvSpPr txBox="1">
            <a:spLocks/>
          </p:cNvSpPr>
          <p:nvPr/>
        </p:nvSpPr>
        <p:spPr>
          <a:xfrm>
            <a:off x="7240386" y="2010571"/>
            <a:ext cx="3242888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Se fundó en Guadalajara, </a:t>
            </a:r>
            <a:r>
              <a:rPr lang="es-ES" sz="1600" b="1" dirty="0"/>
              <a:t>Central Llantera S.A.</a:t>
            </a:r>
            <a:r>
              <a:rPr lang="es-ES" sz="1600" dirty="0"/>
              <a:t> como distribuidor de la marca </a:t>
            </a:r>
            <a:r>
              <a:rPr lang="es-ES" sz="1600" dirty="0" err="1"/>
              <a:t>Uniroyal</a:t>
            </a:r>
            <a:endParaRPr lang="es-MX" sz="160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0FC4D5DD-5B7B-4725-BBCB-F6ABD3723F99}"/>
              </a:ext>
            </a:extLst>
          </p:cNvPr>
          <p:cNvSpPr txBox="1">
            <a:spLocks/>
          </p:cNvSpPr>
          <p:nvPr/>
        </p:nvSpPr>
        <p:spPr>
          <a:xfrm>
            <a:off x="6281104" y="2198543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1964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F685E54C-E0EB-4088-BE89-4B1BF29522E9}"/>
              </a:ext>
            </a:extLst>
          </p:cNvPr>
          <p:cNvCxnSpPr>
            <a:cxnSpLocks/>
          </p:cNvCxnSpPr>
          <p:nvPr/>
        </p:nvCxnSpPr>
        <p:spPr>
          <a:xfrm>
            <a:off x="7190702" y="1946525"/>
            <a:ext cx="0" cy="936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D4D1FA51-A0FD-4400-8832-4086BF71DB65}"/>
              </a:ext>
            </a:extLst>
          </p:cNvPr>
          <p:cNvSpPr txBox="1">
            <a:spLocks/>
          </p:cNvSpPr>
          <p:nvPr/>
        </p:nvSpPr>
        <p:spPr>
          <a:xfrm>
            <a:off x="7240387" y="5039054"/>
            <a:ext cx="3538450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Abre su primer sucursal ubicada en av. La Paz y Enrique Díaz de León</a:t>
            </a:r>
            <a:endParaRPr lang="es-MX" sz="1600" dirty="0"/>
          </a:p>
        </p:txBody>
      </p:sp>
      <p:sp>
        <p:nvSpPr>
          <p:cNvPr id="30" name="Marcador de texto 2">
            <a:extLst>
              <a:ext uri="{FF2B5EF4-FFF2-40B4-BE49-F238E27FC236}">
                <a16:creationId xmlns="" xmlns:a16="http://schemas.microsoft.com/office/drawing/2014/main" id="{5340E883-063A-48B2-BC72-AD7FB9D078EB}"/>
              </a:ext>
            </a:extLst>
          </p:cNvPr>
          <p:cNvSpPr txBox="1">
            <a:spLocks/>
          </p:cNvSpPr>
          <p:nvPr/>
        </p:nvSpPr>
        <p:spPr>
          <a:xfrm>
            <a:off x="6281104" y="5112041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1969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D4AE7F3C-3D49-4F58-B370-177F669E8995}"/>
              </a:ext>
            </a:extLst>
          </p:cNvPr>
          <p:cNvCxnSpPr>
            <a:cxnSpLocks/>
          </p:cNvCxnSpPr>
          <p:nvPr/>
        </p:nvCxnSpPr>
        <p:spPr>
          <a:xfrm>
            <a:off x="7190702" y="4975008"/>
            <a:ext cx="0" cy="706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5C5B8D59-946F-4844-8776-88CA10AD968B}"/>
              </a:ext>
            </a:extLst>
          </p:cNvPr>
          <p:cNvSpPr txBox="1">
            <a:spLocks/>
          </p:cNvSpPr>
          <p:nvPr/>
        </p:nvSpPr>
        <p:spPr>
          <a:xfrm>
            <a:off x="818199" y="3709676"/>
            <a:ext cx="4005597" cy="3369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Cambia a </a:t>
            </a:r>
            <a:r>
              <a:rPr lang="es-ES" sz="1600" b="1" dirty="0"/>
              <a:t>Llanta Royal S.A. Y SS</a:t>
            </a:r>
            <a:endParaRPr lang="es-MX" sz="1600" b="1" dirty="0"/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BBD311F1-6FA8-487E-9AC2-4E9DADA97E2E}"/>
              </a:ext>
            </a:extLst>
          </p:cNvPr>
          <p:cNvSpPr txBox="1">
            <a:spLocks/>
          </p:cNvSpPr>
          <p:nvPr/>
        </p:nvSpPr>
        <p:spPr>
          <a:xfrm>
            <a:off x="5000671" y="3646287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1967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8957DFA9-B919-402B-A193-F2F7E6743CF4}"/>
              </a:ext>
            </a:extLst>
          </p:cNvPr>
          <p:cNvCxnSpPr>
            <a:cxnSpLocks/>
          </p:cNvCxnSpPr>
          <p:nvPr/>
        </p:nvCxnSpPr>
        <p:spPr>
          <a:xfrm>
            <a:off x="4908581" y="3509255"/>
            <a:ext cx="0" cy="706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5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25538" y="263339"/>
            <a:ext cx="0" cy="1015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86A5306D-5498-4C6E-BE74-1D05E5566D0C}"/>
              </a:ext>
            </a:extLst>
          </p:cNvPr>
          <p:cNvCxnSpPr>
            <a:cxnSpLocks/>
          </p:cNvCxnSpPr>
          <p:nvPr/>
        </p:nvCxnSpPr>
        <p:spPr>
          <a:xfrm>
            <a:off x="6092187" y="0"/>
            <a:ext cx="3811" cy="587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mbo 20">
            <a:extLst>
              <a:ext uri="{FF2B5EF4-FFF2-40B4-BE49-F238E27FC236}">
                <a16:creationId xmlns="" xmlns:a16="http://schemas.microsoft.com/office/drawing/2014/main" id="{DCD30E22-86B3-4099-A44A-546B7D1531F4}"/>
              </a:ext>
            </a:extLst>
          </p:cNvPr>
          <p:cNvSpPr/>
          <p:nvPr/>
        </p:nvSpPr>
        <p:spPr>
          <a:xfrm>
            <a:off x="5044165" y="5879552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8C3A38F-4AAB-4B57-AF51-5D41536308E7}"/>
              </a:ext>
            </a:extLst>
          </p:cNvPr>
          <p:cNvSpPr/>
          <p:nvPr/>
        </p:nvSpPr>
        <p:spPr>
          <a:xfrm flipH="1">
            <a:off x="5975346" y="2309086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67165F6E-CB67-498F-8BD3-50679CD05B50}"/>
              </a:ext>
            </a:extLst>
          </p:cNvPr>
          <p:cNvSpPr/>
          <p:nvPr/>
        </p:nvSpPr>
        <p:spPr>
          <a:xfrm flipH="1">
            <a:off x="5975346" y="3403755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552257F1-A069-4DA8-B3F7-E98747922464}"/>
              </a:ext>
            </a:extLst>
          </p:cNvPr>
          <p:cNvSpPr/>
          <p:nvPr/>
        </p:nvSpPr>
        <p:spPr>
          <a:xfrm flipH="1">
            <a:off x="5975346" y="4876221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1B63C2D4-8E83-4676-AB1C-6589AB793911}"/>
              </a:ext>
            </a:extLst>
          </p:cNvPr>
          <p:cNvSpPr txBox="1">
            <a:spLocks/>
          </p:cNvSpPr>
          <p:nvPr/>
        </p:nvSpPr>
        <p:spPr>
          <a:xfrm>
            <a:off x="7240386" y="3039029"/>
            <a:ext cx="4005597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/>
              <a:t>La empresa se convierte en distribuidor de Euzkadi</a:t>
            </a:r>
            <a:r>
              <a:rPr lang="es-ES" sz="1600" b="1" dirty="0"/>
              <a:t> </a:t>
            </a:r>
            <a:r>
              <a:rPr lang="es-ES" sz="1600" dirty="0"/>
              <a:t>que pronto es comprada por la marca alemana </a:t>
            </a:r>
            <a:r>
              <a:rPr lang="es-ES" sz="1600" b="1" dirty="0"/>
              <a:t>Continental </a:t>
            </a:r>
            <a:r>
              <a:rPr lang="es-ES" sz="1600" dirty="0"/>
              <a:t>y pasa así a ser </a:t>
            </a:r>
            <a:r>
              <a:rPr lang="es-ES" sz="1600" b="1" dirty="0"/>
              <a:t>distribuidor oficia</a:t>
            </a:r>
            <a:r>
              <a:rPr lang="es-ES" sz="1600" dirty="0"/>
              <a:t>l de esta marca.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160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0FC4D5DD-5B7B-4725-BBCB-F6ABD3723F99}"/>
              </a:ext>
            </a:extLst>
          </p:cNvPr>
          <p:cNvSpPr txBox="1">
            <a:spLocks/>
          </p:cNvSpPr>
          <p:nvPr/>
        </p:nvSpPr>
        <p:spPr>
          <a:xfrm>
            <a:off x="6281104" y="3286737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1993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F685E54C-E0EB-4088-BE89-4B1BF29522E9}"/>
              </a:ext>
            </a:extLst>
          </p:cNvPr>
          <p:cNvCxnSpPr>
            <a:cxnSpLocks/>
          </p:cNvCxnSpPr>
          <p:nvPr/>
        </p:nvCxnSpPr>
        <p:spPr>
          <a:xfrm>
            <a:off x="7190702" y="3039029"/>
            <a:ext cx="0" cy="951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5C5B8D59-946F-4844-8776-88CA10AD968B}"/>
              </a:ext>
            </a:extLst>
          </p:cNvPr>
          <p:cNvSpPr txBox="1">
            <a:spLocks/>
          </p:cNvSpPr>
          <p:nvPr/>
        </p:nvSpPr>
        <p:spPr>
          <a:xfrm>
            <a:off x="877455" y="1523085"/>
            <a:ext cx="3986022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s-ES" sz="1600" dirty="0"/>
              <a:t>Crece a </a:t>
            </a:r>
            <a:r>
              <a:rPr lang="es-ES" sz="1600" b="1" dirty="0"/>
              <a:t>6 sucursales </a:t>
            </a:r>
            <a:r>
              <a:rPr lang="es-ES" sz="1600" dirty="0"/>
              <a:t>y se fusiona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s-ES" sz="1600" dirty="0"/>
              <a:t>Llanta Royal S.A. con </a:t>
            </a:r>
            <a:r>
              <a:rPr lang="es-ES" sz="1600" b="1" dirty="0" err="1"/>
              <a:t>Superruedas</a:t>
            </a:r>
            <a:r>
              <a:rPr lang="es-ES" sz="1600" b="1" dirty="0"/>
              <a:t> S.A</a:t>
            </a:r>
            <a:r>
              <a:rPr lang="es-ES" sz="1600" dirty="0"/>
              <a:t>. y pasa a ser distribuidor de las marcas:</a:t>
            </a:r>
            <a:endParaRPr lang="es-MX" sz="160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BBD311F1-6FA8-487E-9AC2-4E9DADA97E2E}"/>
              </a:ext>
            </a:extLst>
          </p:cNvPr>
          <p:cNvSpPr txBox="1">
            <a:spLocks/>
          </p:cNvSpPr>
          <p:nvPr/>
        </p:nvSpPr>
        <p:spPr>
          <a:xfrm>
            <a:off x="5040351" y="2213566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1988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8957DFA9-B919-402B-A193-F2F7E6743CF4}"/>
              </a:ext>
            </a:extLst>
          </p:cNvPr>
          <p:cNvCxnSpPr>
            <a:cxnSpLocks/>
          </p:cNvCxnSpPr>
          <p:nvPr/>
        </p:nvCxnSpPr>
        <p:spPr>
          <a:xfrm>
            <a:off x="4948261" y="1521896"/>
            <a:ext cx="0" cy="1691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1116D1D-7300-4D29-A9C1-4692DBE78063}"/>
              </a:ext>
            </a:extLst>
          </p:cNvPr>
          <p:cNvSpPr txBox="1">
            <a:spLocks/>
          </p:cNvSpPr>
          <p:nvPr/>
        </p:nvSpPr>
        <p:spPr>
          <a:xfrm>
            <a:off x="1293394" y="3758765"/>
            <a:ext cx="3570082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b="1" dirty="0"/>
              <a:t>Servicentro Llantero de Jalisco </a:t>
            </a:r>
            <a:r>
              <a:rPr lang="es-ES" sz="1600" dirty="0"/>
              <a:t>es adquirido por </a:t>
            </a:r>
            <a:r>
              <a:rPr lang="es-ES" sz="1600" dirty="0" err="1"/>
              <a:t>Superruedas</a:t>
            </a:r>
            <a:r>
              <a:rPr lang="es-ES" sz="1600" dirty="0"/>
              <a:t> S.A. y pasa a ser parte del Grupo.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="" xmlns:a16="http://schemas.microsoft.com/office/drawing/2014/main" id="{69A5D193-CAF8-4A29-A478-86AC1C7D2695}"/>
              </a:ext>
            </a:extLst>
          </p:cNvPr>
          <p:cNvSpPr txBox="1">
            <a:spLocks/>
          </p:cNvSpPr>
          <p:nvPr/>
        </p:nvSpPr>
        <p:spPr>
          <a:xfrm>
            <a:off x="5040351" y="4780700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2008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83A49184-90A8-4FBD-B539-A9905758AD29}"/>
              </a:ext>
            </a:extLst>
          </p:cNvPr>
          <p:cNvCxnSpPr>
            <a:cxnSpLocks/>
          </p:cNvCxnSpPr>
          <p:nvPr/>
        </p:nvCxnSpPr>
        <p:spPr>
          <a:xfrm>
            <a:off x="4948261" y="3777673"/>
            <a:ext cx="0" cy="2438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D37CA202-353C-4D27-910A-59B6E6E12971}"/>
              </a:ext>
            </a:extLst>
          </p:cNvPr>
          <p:cNvSpPr/>
          <p:nvPr/>
        </p:nvSpPr>
        <p:spPr>
          <a:xfrm>
            <a:off x="421166" y="340283"/>
            <a:ext cx="406021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err="1">
                <a:ln w="0"/>
              </a:rPr>
              <a:t>Superruedas</a:t>
            </a:r>
            <a:r>
              <a:rPr lang="es-ES" sz="2000" b="1" cap="none" spc="0" dirty="0">
                <a:ln w="0"/>
              </a:rPr>
              <a:t> de México</a:t>
            </a:r>
          </a:p>
          <a:p>
            <a:r>
              <a:rPr lang="es-ES" sz="3000" b="1" dirty="0">
                <a:ln w="0"/>
              </a:rPr>
              <a:t>Su paso en el tiempo</a:t>
            </a:r>
            <a:endParaRPr lang="es-ES" sz="3000" b="1" cap="none" spc="0" dirty="0">
              <a:ln w="0"/>
            </a:endParaRPr>
          </a:p>
        </p:txBody>
      </p:sp>
      <p:pic>
        <p:nvPicPr>
          <p:cNvPr id="2050" name="Picture 2" descr="Descuento en llantas Bridgestone para auto y camioneta - Grupo RAGA |  ¡SIGAN AL LIDER!">
            <a:extLst>
              <a:ext uri="{FF2B5EF4-FFF2-40B4-BE49-F238E27FC236}">
                <a16:creationId xmlns="" xmlns:a16="http://schemas.microsoft.com/office/drawing/2014/main" id="{5CEF4B97-3BA1-4A3A-9F0F-F1EC2E84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20" y="2295407"/>
            <a:ext cx="1551709" cy="423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cuento en llantas Firestone para auto y camioneta - Grupo RAGA | ¡SIGAN  AL LIDER!">
            <a:extLst>
              <a:ext uri="{FF2B5EF4-FFF2-40B4-BE49-F238E27FC236}">
                <a16:creationId xmlns="" xmlns:a16="http://schemas.microsoft.com/office/drawing/2014/main" id="{601E7E2A-B9CF-497E-B0F1-BC086F99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852" y="2318355"/>
            <a:ext cx="1553935" cy="423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rcas de Llantas | Llantas Michelin">
            <a:extLst>
              <a:ext uri="{FF2B5EF4-FFF2-40B4-BE49-F238E27FC236}">
                <a16:creationId xmlns="" xmlns:a16="http://schemas.microsoft.com/office/drawing/2014/main" id="{1D39A0DE-15A1-4BD1-AF26-2F15D3A48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84031" y="2822485"/>
            <a:ext cx="1417852" cy="23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lanta Uniroyal Tiger Paw GTZ 255/40R18 95W">
            <a:extLst>
              <a:ext uri="{FF2B5EF4-FFF2-40B4-BE49-F238E27FC236}">
                <a16:creationId xmlns="" xmlns:a16="http://schemas.microsoft.com/office/drawing/2014/main" id="{CEF3AD42-26AC-47E9-830F-127F2550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778" y="2821326"/>
            <a:ext cx="1490551" cy="21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arcador de texto 2">
            <a:extLst>
              <a:ext uri="{FF2B5EF4-FFF2-40B4-BE49-F238E27FC236}">
                <a16:creationId xmlns="" xmlns:a16="http://schemas.microsoft.com/office/drawing/2014/main" id="{22194EFE-16D6-4191-9DF2-4078471E74C8}"/>
              </a:ext>
            </a:extLst>
          </p:cNvPr>
          <p:cNvSpPr txBox="1">
            <a:spLocks/>
          </p:cNvSpPr>
          <p:nvPr/>
        </p:nvSpPr>
        <p:spPr>
          <a:xfrm>
            <a:off x="319918" y="4595350"/>
            <a:ext cx="4543558" cy="364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Consolida a la empresa en 3 áreas de negocio:</a:t>
            </a:r>
            <a:endParaRPr lang="es-MX" sz="1600" dirty="0"/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93544A58-74F6-4E20-910A-CA9551B0262D}"/>
              </a:ext>
            </a:extLst>
          </p:cNvPr>
          <p:cNvSpPr txBox="1"/>
          <p:nvPr/>
        </p:nvSpPr>
        <p:spPr>
          <a:xfrm>
            <a:off x="198930" y="5621135"/>
            <a:ext cx="167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Sucursales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83D9C4EF-D07C-4ECA-B7C7-E8395B7FBA54}"/>
              </a:ext>
            </a:extLst>
          </p:cNvPr>
          <p:cNvSpPr txBox="1"/>
          <p:nvPr/>
        </p:nvSpPr>
        <p:spPr>
          <a:xfrm>
            <a:off x="3031127" y="5621135"/>
            <a:ext cx="20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Llantas de Camión</a:t>
            </a:r>
          </a:p>
          <a:p>
            <a:pPr algn="ctr"/>
            <a:r>
              <a:rPr lang="es-MX" sz="1400" dirty="0"/>
              <a:t> (Flotas)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3555A0B-1466-44E1-B710-4370B132CF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44" y="5074051"/>
            <a:ext cx="517650" cy="52172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208CAB53-C09E-4543-833F-156149A961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391" y="5051410"/>
            <a:ext cx="461802" cy="56700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647F0B20-D9EA-4472-A039-6E2FA65A740A}"/>
              </a:ext>
            </a:extLst>
          </p:cNvPr>
          <p:cNvSpPr txBox="1"/>
          <p:nvPr/>
        </p:nvSpPr>
        <p:spPr>
          <a:xfrm>
            <a:off x="1710503" y="5621135"/>
            <a:ext cx="167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Mayoreo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B1986E0E-9AA7-483F-BC0A-12811333DC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797" y="5067569"/>
            <a:ext cx="534691" cy="534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09" y="4225938"/>
            <a:ext cx="2657039" cy="342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41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25538" y="263339"/>
            <a:ext cx="0" cy="1015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86A5306D-5498-4C6E-BE74-1D05E5566D0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096000" y="978448"/>
            <a:ext cx="3811" cy="587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mbo 20">
            <a:extLst>
              <a:ext uri="{FF2B5EF4-FFF2-40B4-BE49-F238E27FC236}">
                <a16:creationId xmlns="" xmlns:a16="http://schemas.microsoft.com/office/drawing/2014/main" id="{DCD30E22-86B3-4099-A44A-546B7D1531F4}"/>
              </a:ext>
            </a:extLst>
          </p:cNvPr>
          <p:cNvSpPr/>
          <p:nvPr/>
        </p:nvSpPr>
        <p:spPr>
          <a:xfrm>
            <a:off x="5044165" y="-978448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8C3A38F-4AAB-4B57-AF51-5D41536308E7}"/>
              </a:ext>
            </a:extLst>
          </p:cNvPr>
          <p:cNvSpPr/>
          <p:nvPr/>
        </p:nvSpPr>
        <p:spPr>
          <a:xfrm flipH="1">
            <a:off x="5975346" y="2653605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67165F6E-CB67-498F-8BD3-50679CD05B50}"/>
              </a:ext>
            </a:extLst>
          </p:cNvPr>
          <p:cNvSpPr/>
          <p:nvPr/>
        </p:nvSpPr>
        <p:spPr>
          <a:xfrm flipH="1">
            <a:off x="5975346" y="4957461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1B63C2D4-8E83-4676-AB1C-6589AB793911}"/>
              </a:ext>
            </a:extLst>
          </p:cNvPr>
          <p:cNvSpPr txBox="1">
            <a:spLocks/>
          </p:cNvSpPr>
          <p:nvPr/>
        </p:nvSpPr>
        <p:spPr>
          <a:xfrm>
            <a:off x="7240400" y="1641532"/>
            <a:ext cx="4138800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El grupo inaugura su </a:t>
            </a:r>
            <a:r>
              <a:rPr lang="es-ES" sz="1600" b="1" dirty="0"/>
              <a:t>Planta Vitalizadora </a:t>
            </a:r>
            <a:r>
              <a:rPr lang="es-ES" sz="1600" dirty="0"/>
              <a:t>siendo la 3° planta de Vitalizado Marca Continental en México. </a:t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0FC4D5DD-5B7B-4725-BBCB-F6ABD3723F99}"/>
              </a:ext>
            </a:extLst>
          </p:cNvPr>
          <p:cNvSpPr txBox="1">
            <a:spLocks/>
          </p:cNvSpPr>
          <p:nvPr/>
        </p:nvSpPr>
        <p:spPr>
          <a:xfrm>
            <a:off x="6281104" y="2558084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F685E54C-E0EB-4088-BE89-4B1BF29522E9}"/>
              </a:ext>
            </a:extLst>
          </p:cNvPr>
          <p:cNvCxnSpPr>
            <a:cxnSpLocks/>
          </p:cNvCxnSpPr>
          <p:nvPr/>
        </p:nvCxnSpPr>
        <p:spPr>
          <a:xfrm>
            <a:off x="7190702" y="1641532"/>
            <a:ext cx="0" cy="226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5C5B8D59-946F-4844-8776-88CA10AD968B}"/>
              </a:ext>
            </a:extLst>
          </p:cNvPr>
          <p:cNvSpPr txBox="1">
            <a:spLocks/>
          </p:cNvSpPr>
          <p:nvPr/>
        </p:nvSpPr>
        <p:spPr>
          <a:xfrm>
            <a:off x="421166" y="4520432"/>
            <a:ext cx="4402631" cy="11153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Cierra el ciclo de operación de </a:t>
            </a:r>
            <a:r>
              <a:rPr lang="es-ES" sz="1600" b="1" dirty="0"/>
              <a:t>Camión </a:t>
            </a:r>
            <a:r>
              <a:rPr lang="es-ES" sz="1600" dirty="0"/>
              <a:t>ofreciendo llanta nueva, Renovado y Servicios Camioneros y lograr con esto posicionarse en el Liderazgo de este segmento.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BBD311F1-6FA8-487E-9AC2-4E9DADA97E2E}"/>
              </a:ext>
            </a:extLst>
          </p:cNvPr>
          <p:cNvSpPr txBox="1">
            <a:spLocks/>
          </p:cNvSpPr>
          <p:nvPr/>
        </p:nvSpPr>
        <p:spPr>
          <a:xfrm>
            <a:off x="5000671" y="4851806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8957DFA9-B919-402B-A193-F2F7E6743CF4}"/>
              </a:ext>
            </a:extLst>
          </p:cNvPr>
          <p:cNvCxnSpPr>
            <a:cxnSpLocks/>
          </p:cNvCxnSpPr>
          <p:nvPr/>
        </p:nvCxnSpPr>
        <p:spPr>
          <a:xfrm>
            <a:off x="4908581" y="4520432"/>
            <a:ext cx="0" cy="1115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1AB8AEF-77C2-4F05-9C3A-439B83AEE3BB}"/>
              </a:ext>
            </a:extLst>
          </p:cNvPr>
          <p:cNvSpPr/>
          <p:nvPr/>
        </p:nvSpPr>
        <p:spPr>
          <a:xfrm>
            <a:off x="421166" y="340283"/>
            <a:ext cx="406021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err="1">
                <a:ln w="0"/>
              </a:rPr>
              <a:t>Superruedas</a:t>
            </a:r>
            <a:r>
              <a:rPr lang="es-ES" sz="2000" b="1" cap="none" spc="0" dirty="0">
                <a:ln w="0"/>
              </a:rPr>
              <a:t> de México</a:t>
            </a:r>
          </a:p>
          <a:p>
            <a:r>
              <a:rPr lang="es-ES" sz="3000" b="1" dirty="0">
                <a:ln w="0"/>
              </a:rPr>
              <a:t>Su paso en el tiempo</a:t>
            </a:r>
            <a:endParaRPr lang="es-ES" sz="3000" b="1" cap="none" spc="0" dirty="0">
              <a:ln w="0"/>
            </a:endParaRP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5936455A-A109-4F51-B13D-A585E9E6639E}"/>
              </a:ext>
            </a:extLst>
          </p:cNvPr>
          <p:cNvSpPr txBox="1">
            <a:spLocks/>
          </p:cNvSpPr>
          <p:nvPr/>
        </p:nvSpPr>
        <p:spPr>
          <a:xfrm>
            <a:off x="7240399" y="2481033"/>
            <a:ext cx="4943979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Se suman clientes de renombre entre los que se encuentran: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Esto la llevó a posicionarse rápidamente por su eficiencia entre las </a:t>
            </a:r>
            <a:r>
              <a:rPr lang="es-ES" sz="1600" b="1" dirty="0"/>
              <a:t>primeras dos plantas </a:t>
            </a:r>
            <a:r>
              <a:rPr lang="es-ES" sz="1600" dirty="0"/>
              <a:t>Continental en el país existiendo hoy mas de 10.</a:t>
            </a:r>
          </a:p>
        </p:txBody>
      </p:sp>
      <p:pic>
        <p:nvPicPr>
          <p:cNvPr id="3074" name="Picture 2" descr="Huevo San Juan | Comalca Gourmet">
            <a:extLst>
              <a:ext uri="{FF2B5EF4-FFF2-40B4-BE49-F238E27FC236}">
                <a16:creationId xmlns="" xmlns:a16="http://schemas.microsoft.com/office/drawing/2014/main" id="{BE65E8F8-E8E7-4E94-9BE7-B2271D6C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399" y="2785019"/>
            <a:ext cx="728105" cy="37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rmacias Guadalajara vector logo - download page">
            <a:extLst>
              <a:ext uri="{FF2B5EF4-FFF2-40B4-BE49-F238E27FC236}">
                <a16:creationId xmlns="" xmlns:a16="http://schemas.microsoft.com/office/drawing/2014/main" id="{9BE7D17A-A698-4ED6-AA44-156C5DF8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1007" y="2787261"/>
            <a:ext cx="920085" cy="372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o Pepsi PNG transparente - StickPNG">
            <a:extLst>
              <a:ext uri="{FF2B5EF4-FFF2-40B4-BE49-F238E27FC236}">
                <a16:creationId xmlns="" xmlns:a16="http://schemas.microsoft.com/office/drawing/2014/main" id="{53ACA3C1-FACF-437D-831D-9A90760A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595" y="2785019"/>
            <a:ext cx="985800" cy="376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74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25538" y="263339"/>
            <a:ext cx="0" cy="1015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86A5306D-5498-4C6E-BE74-1D05E5566D0C}"/>
              </a:ext>
            </a:extLst>
          </p:cNvPr>
          <p:cNvCxnSpPr>
            <a:cxnSpLocks/>
          </p:cNvCxnSpPr>
          <p:nvPr/>
        </p:nvCxnSpPr>
        <p:spPr>
          <a:xfrm>
            <a:off x="6092187" y="0"/>
            <a:ext cx="3811" cy="5879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mbo 20">
            <a:extLst>
              <a:ext uri="{FF2B5EF4-FFF2-40B4-BE49-F238E27FC236}">
                <a16:creationId xmlns="" xmlns:a16="http://schemas.microsoft.com/office/drawing/2014/main" id="{DCD30E22-86B3-4099-A44A-546B7D1531F4}"/>
              </a:ext>
            </a:extLst>
          </p:cNvPr>
          <p:cNvSpPr/>
          <p:nvPr/>
        </p:nvSpPr>
        <p:spPr>
          <a:xfrm>
            <a:off x="5044165" y="5879552"/>
            <a:ext cx="2103669" cy="1956896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8C3A38F-4AAB-4B57-AF51-5D41536308E7}"/>
              </a:ext>
            </a:extLst>
          </p:cNvPr>
          <p:cNvSpPr/>
          <p:nvPr/>
        </p:nvSpPr>
        <p:spPr>
          <a:xfrm flipH="1">
            <a:off x="5975346" y="1737571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67165F6E-CB67-498F-8BD3-50679CD05B50}"/>
              </a:ext>
            </a:extLst>
          </p:cNvPr>
          <p:cNvSpPr/>
          <p:nvPr/>
        </p:nvSpPr>
        <p:spPr>
          <a:xfrm flipH="1">
            <a:off x="5975346" y="3292158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552257F1-A069-4DA8-B3F7-E98747922464}"/>
              </a:ext>
            </a:extLst>
          </p:cNvPr>
          <p:cNvSpPr/>
          <p:nvPr/>
        </p:nvSpPr>
        <p:spPr>
          <a:xfrm flipH="1">
            <a:off x="5975346" y="4863164"/>
            <a:ext cx="241305" cy="2413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1B63C2D4-8E83-4676-AB1C-6589AB793911}"/>
              </a:ext>
            </a:extLst>
          </p:cNvPr>
          <p:cNvSpPr txBox="1">
            <a:spLocks/>
          </p:cNvSpPr>
          <p:nvPr/>
        </p:nvSpPr>
        <p:spPr>
          <a:xfrm>
            <a:off x="7240386" y="1558675"/>
            <a:ext cx="3593863" cy="5478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dirty="0"/>
              <a:t>Nace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dirty="0"/>
              <a:t>como un concepto de </a:t>
            </a:r>
            <a:r>
              <a:rPr lang="es-ES" sz="1600" b="1" dirty="0"/>
              <a:t>Taller-Llantera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0FC4D5DD-5B7B-4725-BBCB-F6ABD3723F99}"/>
              </a:ext>
            </a:extLst>
          </p:cNvPr>
          <p:cNvSpPr txBox="1">
            <a:spLocks/>
          </p:cNvSpPr>
          <p:nvPr/>
        </p:nvSpPr>
        <p:spPr>
          <a:xfrm>
            <a:off x="6281104" y="1616423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F685E54C-E0EB-4088-BE89-4B1BF29522E9}"/>
              </a:ext>
            </a:extLst>
          </p:cNvPr>
          <p:cNvCxnSpPr>
            <a:cxnSpLocks/>
          </p:cNvCxnSpPr>
          <p:nvPr/>
        </p:nvCxnSpPr>
        <p:spPr>
          <a:xfrm>
            <a:off x="7190702" y="1479390"/>
            <a:ext cx="0" cy="706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5C5B8D59-946F-4844-8776-88CA10AD968B}"/>
              </a:ext>
            </a:extLst>
          </p:cNvPr>
          <p:cNvSpPr txBox="1">
            <a:spLocks/>
          </p:cNvSpPr>
          <p:nvPr/>
        </p:nvSpPr>
        <p:spPr>
          <a:xfrm>
            <a:off x="1259534" y="3454522"/>
            <a:ext cx="3518177" cy="496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hasta llegar a ser hoy una empresa multimarca que consigue la llanta que el cliente necesite.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="" xmlns:a16="http://schemas.microsoft.com/office/drawing/2014/main" id="{BBD311F1-6FA8-487E-9AC2-4E9DADA97E2E}"/>
              </a:ext>
            </a:extLst>
          </p:cNvPr>
          <p:cNvSpPr txBox="1">
            <a:spLocks/>
          </p:cNvSpPr>
          <p:nvPr/>
        </p:nvSpPr>
        <p:spPr>
          <a:xfrm>
            <a:off x="4997483" y="2980464"/>
            <a:ext cx="997544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2014-2015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8957DFA9-B919-402B-A193-F2F7E6743CF4}"/>
              </a:ext>
            </a:extLst>
          </p:cNvPr>
          <p:cNvCxnSpPr>
            <a:cxnSpLocks/>
          </p:cNvCxnSpPr>
          <p:nvPr/>
        </p:nvCxnSpPr>
        <p:spPr>
          <a:xfrm>
            <a:off x="4894535" y="2514600"/>
            <a:ext cx="0" cy="18601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7C4B8723-F915-47C6-9456-D4F2E78CDDEE}"/>
              </a:ext>
            </a:extLst>
          </p:cNvPr>
          <p:cNvSpPr txBox="1">
            <a:spLocks/>
          </p:cNvSpPr>
          <p:nvPr/>
        </p:nvSpPr>
        <p:spPr>
          <a:xfrm>
            <a:off x="7190702" y="4809231"/>
            <a:ext cx="4005597" cy="3491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Establece </a:t>
            </a:r>
            <a:r>
              <a:rPr lang="es-ES" sz="1600" dirty="0"/>
              <a:t>su </a:t>
            </a:r>
            <a:r>
              <a:rPr lang="es-ES" sz="1600" b="1" dirty="0" err="1"/>
              <a:t>Call</a:t>
            </a:r>
            <a:r>
              <a:rPr lang="es-ES" sz="1600" b="1" dirty="0"/>
              <a:t> Center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="" xmlns:a16="http://schemas.microsoft.com/office/drawing/2014/main" id="{67FB8630-C52C-4400-AFB7-1024A6DF7617}"/>
              </a:ext>
            </a:extLst>
          </p:cNvPr>
          <p:cNvSpPr txBox="1">
            <a:spLocks/>
          </p:cNvSpPr>
          <p:nvPr/>
        </p:nvSpPr>
        <p:spPr>
          <a:xfrm>
            <a:off x="6281104" y="4737481"/>
            <a:ext cx="954676" cy="432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2BA7D56D-1CF6-4D72-B035-ECAA5DB50CAB}"/>
              </a:ext>
            </a:extLst>
          </p:cNvPr>
          <p:cNvCxnSpPr>
            <a:cxnSpLocks/>
          </p:cNvCxnSpPr>
          <p:nvPr/>
        </p:nvCxnSpPr>
        <p:spPr>
          <a:xfrm>
            <a:off x="7190702" y="4600448"/>
            <a:ext cx="0" cy="706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4922E186-2AC4-41D4-90EC-1040DA3F88E4}"/>
              </a:ext>
            </a:extLst>
          </p:cNvPr>
          <p:cNvSpPr/>
          <p:nvPr/>
        </p:nvSpPr>
        <p:spPr>
          <a:xfrm>
            <a:off x="421166" y="340283"/>
            <a:ext cx="406021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 dirty="0" err="1">
                <a:ln w="0"/>
              </a:rPr>
              <a:t>Superruedas</a:t>
            </a:r>
            <a:r>
              <a:rPr lang="es-ES" sz="2000" b="1" cap="none" spc="0" dirty="0">
                <a:ln w="0"/>
              </a:rPr>
              <a:t> de México</a:t>
            </a:r>
          </a:p>
          <a:p>
            <a:r>
              <a:rPr lang="es-ES" sz="3000" b="1" dirty="0">
                <a:ln w="0"/>
              </a:rPr>
              <a:t>Su paso en el tiempo</a:t>
            </a:r>
            <a:endParaRPr lang="es-ES" sz="3000" b="1" cap="none" spc="0" dirty="0">
              <a:ln w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9890AEC4-BB11-42A1-9EF5-54C2CCE72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191" y="4659115"/>
            <a:ext cx="566129" cy="5661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2A5ACEC-5F6D-4D5C-8FEC-CB7B4F3012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667" y="1619768"/>
            <a:ext cx="1468853" cy="16777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1284E523-3293-4D67-9D54-C6331D8590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530" t="37098" r="70638" b="41657"/>
          <a:stretch/>
        </p:blipFill>
        <p:spPr>
          <a:xfrm>
            <a:off x="3809715" y="3225521"/>
            <a:ext cx="912970" cy="2286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243990F0-A6B4-4DCC-AB40-49CD454D0012}"/>
              </a:ext>
            </a:extLst>
          </p:cNvPr>
          <p:cNvGrpSpPr/>
          <p:nvPr/>
        </p:nvGrpSpPr>
        <p:grpSpPr>
          <a:xfrm>
            <a:off x="1141465" y="2817159"/>
            <a:ext cx="3617203" cy="333987"/>
            <a:chOff x="691680" y="4424884"/>
            <a:chExt cx="3617203" cy="333987"/>
          </a:xfrm>
        </p:grpSpPr>
        <p:pic>
          <p:nvPicPr>
            <p:cNvPr id="37" name="Imagen 36">
              <a:extLst>
                <a:ext uri="{FF2B5EF4-FFF2-40B4-BE49-F238E27FC236}">
                  <a16:creationId xmlns="" xmlns:a16="http://schemas.microsoft.com/office/drawing/2014/main" id="{BE69BEE2-7109-4C26-9499-A74872AB7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25933" r="51709" b="75986"/>
            <a:stretch/>
          </p:blipFill>
          <p:spPr>
            <a:xfrm>
              <a:off x="3279631" y="4500470"/>
              <a:ext cx="1029252" cy="258401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="" xmlns:a16="http://schemas.microsoft.com/office/drawing/2014/main" id="{A03F0CC7-BC85-4058-8AF4-1DE0EB73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8468" t="75986" r="68690"/>
            <a:stretch/>
          </p:blipFill>
          <p:spPr>
            <a:xfrm>
              <a:off x="691680" y="4424884"/>
              <a:ext cx="1051559" cy="258401"/>
            </a:xfrm>
            <a:prstGeom prst="rect">
              <a:avLst/>
            </a:prstGeom>
          </p:spPr>
        </p:pic>
        <p:pic>
          <p:nvPicPr>
            <p:cNvPr id="1026" name="Picture 2" descr="Tornel : 7.50 - R17">
              <a:extLst>
                <a:ext uri="{FF2B5EF4-FFF2-40B4-BE49-F238E27FC236}">
                  <a16:creationId xmlns="" xmlns:a16="http://schemas.microsoft.com/office/drawing/2014/main" id="{252EE909-414C-46FD-A68A-0F6463E1C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872" y="4500470"/>
              <a:ext cx="1023126" cy="1862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Marcador de texto 2">
            <a:extLst>
              <a:ext uri="{FF2B5EF4-FFF2-40B4-BE49-F238E27FC236}">
                <a16:creationId xmlns="" xmlns:a16="http://schemas.microsoft.com/office/drawing/2014/main" id="{5C0C2A07-944A-47E6-8625-C2D7C56DA621}"/>
              </a:ext>
            </a:extLst>
          </p:cNvPr>
          <p:cNvSpPr txBox="1">
            <a:spLocks/>
          </p:cNvSpPr>
          <p:nvPr/>
        </p:nvSpPr>
        <p:spPr>
          <a:xfrm>
            <a:off x="3298714" y="2564063"/>
            <a:ext cx="1508965" cy="3279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Distribuidor de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="" xmlns:a16="http://schemas.microsoft.com/office/drawing/2014/main" id="{7E87E10C-86BC-4364-86D3-51B366DD5612}"/>
              </a:ext>
            </a:extLst>
          </p:cNvPr>
          <p:cNvSpPr txBox="1">
            <a:spLocks/>
          </p:cNvSpPr>
          <p:nvPr/>
        </p:nvSpPr>
        <p:spPr>
          <a:xfrm>
            <a:off x="1068742" y="3166597"/>
            <a:ext cx="3518177" cy="3279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/>
              <a:t>y posteriormente sumando a</a:t>
            </a:r>
          </a:p>
        </p:txBody>
      </p:sp>
    </p:spTree>
    <p:extLst>
      <p:ext uri="{BB962C8B-B14F-4D97-AF65-F5344CB8AC3E}">
        <p14:creationId xmlns="" xmlns:p14="http://schemas.microsoft.com/office/powerpoint/2010/main" val="3038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438150" y="410140"/>
            <a:ext cx="37136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Línea de negocio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42900" y="410140"/>
            <a:ext cx="0" cy="11043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úper Ruedas on Twitter: &quot;Enterate y APROVECHA las PROMOCIONES que  superruedas tiene para ti!! En la compra de 2 llantas te REGALAMOS un  Seguro de Asistencia Vial!!&quot;">
            <a:extLst>
              <a:ext uri="{FF2B5EF4-FFF2-40B4-BE49-F238E27FC236}">
                <a16:creationId xmlns="" xmlns:a16="http://schemas.microsoft.com/office/drawing/2014/main" id="{44D3D5BA-A5AB-4F05-8AB3-7DE9A0917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43868" y="858907"/>
            <a:ext cx="2103670" cy="78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mbo 6">
            <a:extLst>
              <a:ext uri="{FF2B5EF4-FFF2-40B4-BE49-F238E27FC236}">
                <a16:creationId xmlns="" xmlns:a16="http://schemas.microsoft.com/office/drawing/2014/main" id="{53022860-C044-4D0C-88DA-144F860DCE7F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B02B4796-C0EF-4C35-ABDC-4B258FF9B9AC}"/>
              </a:ext>
            </a:extLst>
          </p:cNvPr>
          <p:cNvCxnSpPr>
            <a:cxnSpLocks/>
          </p:cNvCxnSpPr>
          <p:nvPr/>
        </p:nvCxnSpPr>
        <p:spPr>
          <a:xfrm>
            <a:off x="0" y="2750362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mbo 11">
            <a:extLst>
              <a:ext uri="{FF2B5EF4-FFF2-40B4-BE49-F238E27FC236}">
                <a16:creationId xmlns="" xmlns:a16="http://schemas.microsoft.com/office/drawing/2014/main" id="{4EB12230-B175-435D-8899-6B4427E6480C}"/>
              </a:ext>
            </a:extLst>
          </p:cNvPr>
          <p:cNvSpPr/>
          <p:nvPr/>
        </p:nvSpPr>
        <p:spPr>
          <a:xfrm>
            <a:off x="1478329" y="1771914"/>
            <a:ext cx="2103669" cy="1956896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9A9C3DB8-DDD3-4B29-BDC2-FF4A2AB82879}"/>
              </a:ext>
            </a:extLst>
          </p:cNvPr>
          <p:cNvSpPr txBox="1"/>
          <p:nvPr/>
        </p:nvSpPr>
        <p:spPr>
          <a:xfrm>
            <a:off x="1694524" y="3749484"/>
            <a:ext cx="167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Sucursales </a:t>
            </a:r>
            <a:r>
              <a:rPr lang="es-MX" sz="1600" dirty="0" err="1"/>
              <a:t>m&amp;r</a:t>
            </a:r>
            <a:endParaRPr lang="es-MX" sz="1600" dirty="0"/>
          </a:p>
        </p:txBody>
      </p:sp>
      <p:sp>
        <p:nvSpPr>
          <p:cNvPr id="15" name="Rombo 14">
            <a:extLst>
              <a:ext uri="{FF2B5EF4-FFF2-40B4-BE49-F238E27FC236}">
                <a16:creationId xmlns="" xmlns:a16="http://schemas.microsoft.com/office/drawing/2014/main" id="{95D7387F-69C0-4285-AD69-07AA7C45092F}"/>
              </a:ext>
            </a:extLst>
          </p:cNvPr>
          <p:cNvSpPr/>
          <p:nvPr/>
        </p:nvSpPr>
        <p:spPr>
          <a:xfrm>
            <a:off x="5044165" y="1771914"/>
            <a:ext cx="2103669" cy="1956896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8F97A2A-B921-4F55-8088-9FF17D8E7070}"/>
              </a:ext>
            </a:extLst>
          </p:cNvPr>
          <p:cNvSpPr txBox="1"/>
          <p:nvPr/>
        </p:nvSpPr>
        <p:spPr>
          <a:xfrm>
            <a:off x="5296790" y="3749484"/>
            <a:ext cx="167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Call</a:t>
            </a:r>
            <a:r>
              <a:rPr lang="es-MX" sz="1600" dirty="0"/>
              <a:t> Center</a:t>
            </a:r>
          </a:p>
        </p:txBody>
      </p:sp>
      <p:sp>
        <p:nvSpPr>
          <p:cNvPr id="17" name="Rombo 16">
            <a:extLst>
              <a:ext uri="{FF2B5EF4-FFF2-40B4-BE49-F238E27FC236}">
                <a16:creationId xmlns="" xmlns:a16="http://schemas.microsoft.com/office/drawing/2014/main" id="{FA374D18-7782-467D-97B5-5BF4DA264882}"/>
              </a:ext>
            </a:extLst>
          </p:cNvPr>
          <p:cNvSpPr/>
          <p:nvPr/>
        </p:nvSpPr>
        <p:spPr>
          <a:xfrm>
            <a:off x="8610002" y="1771914"/>
            <a:ext cx="2103669" cy="1956896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86A3946-94F4-4B62-84B4-8A0021BA4F2D}"/>
              </a:ext>
            </a:extLst>
          </p:cNvPr>
          <p:cNvSpPr txBox="1"/>
          <p:nvPr/>
        </p:nvSpPr>
        <p:spPr>
          <a:xfrm>
            <a:off x="8826197" y="3749484"/>
            <a:ext cx="167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Mayoreo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D2F356C9-4DE9-47C7-8EA9-761E4FF11616}"/>
              </a:ext>
            </a:extLst>
          </p:cNvPr>
          <p:cNvCxnSpPr>
            <a:cxnSpLocks/>
          </p:cNvCxnSpPr>
          <p:nvPr/>
        </p:nvCxnSpPr>
        <p:spPr>
          <a:xfrm>
            <a:off x="0" y="4955082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mbo 20">
            <a:extLst>
              <a:ext uri="{FF2B5EF4-FFF2-40B4-BE49-F238E27FC236}">
                <a16:creationId xmlns="" xmlns:a16="http://schemas.microsoft.com/office/drawing/2014/main" id="{E5AB1C39-683E-4F67-B5E7-8904C9CCBC11}"/>
              </a:ext>
            </a:extLst>
          </p:cNvPr>
          <p:cNvSpPr/>
          <p:nvPr/>
        </p:nvSpPr>
        <p:spPr>
          <a:xfrm>
            <a:off x="3193121" y="3976634"/>
            <a:ext cx="2103669" cy="1956896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ombo 22">
            <a:extLst>
              <a:ext uri="{FF2B5EF4-FFF2-40B4-BE49-F238E27FC236}">
                <a16:creationId xmlns="" xmlns:a16="http://schemas.microsoft.com/office/drawing/2014/main" id="{7CFBA5AD-0E93-476E-9F6A-428B193A090D}"/>
              </a:ext>
            </a:extLst>
          </p:cNvPr>
          <p:cNvSpPr/>
          <p:nvPr/>
        </p:nvSpPr>
        <p:spPr>
          <a:xfrm>
            <a:off x="6852322" y="3976634"/>
            <a:ext cx="2103669" cy="1956896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2C31976D-E634-44EA-B528-BC1A00E5FDB8}"/>
              </a:ext>
            </a:extLst>
          </p:cNvPr>
          <p:cNvSpPr txBox="1"/>
          <p:nvPr/>
        </p:nvSpPr>
        <p:spPr>
          <a:xfrm>
            <a:off x="3365802" y="5962726"/>
            <a:ext cx="167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Flotas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18243C1A-7B68-4D39-8A34-26A3C54A88E9}"/>
              </a:ext>
            </a:extLst>
          </p:cNvPr>
          <p:cNvSpPr txBox="1"/>
          <p:nvPr/>
        </p:nvSpPr>
        <p:spPr>
          <a:xfrm>
            <a:off x="7076165" y="5962726"/>
            <a:ext cx="1671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Vitalizadora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7B533539-CB76-4E73-A8BF-3204F7F97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956" y="2284890"/>
            <a:ext cx="819759" cy="81975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E0DB0A43-7D4C-443A-889A-2A97DE440A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9" y="2330245"/>
            <a:ext cx="829540" cy="8295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E2E0000-7347-4AB2-BA8E-5163F439B9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347" y="2345074"/>
            <a:ext cx="793632" cy="79988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F15DE665-DCB3-4219-AB48-8DB74C9E7C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950" y="4534236"/>
            <a:ext cx="708010" cy="86930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9E475D5F-15DC-4AA4-B2A7-2AF3500C31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85" y="4499153"/>
            <a:ext cx="906741" cy="906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6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CC9EE35B-FFF2-4513-B1FB-38D296F298AB}"/>
              </a:ext>
            </a:extLst>
          </p:cNvPr>
          <p:cNvSpPr/>
          <p:nvPr/>
        </p:nvSpPr>
        <p:spPr>
          <a:xfrm>
            <a:off x="4526767" y="4826664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="" xmlns:a16="http://schemas.microsoft.com/office/drawing/2014/main" id="{648A9861-B172-453E-8553-9E3562EAFF7E}"/>
              </a:ext>
            </a:extLst>
          </p:cNvPr>
          <p:cNvSpPr/>
          <p:nvPr/>
        </p:nvSpPr>
        <p:spPr>
          <a:xfrm>
            <a:off x="2387351" y="5433747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="" xmlns:a16="http://schemas.microsoft.com/office/drawing/2014/main" id="{B560E44A-E924-473D-BEEB-FFED6C7D251E}"/>
              </a:ext>
            </a:extLst>
          </p:cNvPr>
          <p:cNvSpPr/>
          <p:nvPr/>
        </p:nvSpPr>
        <p:spPr>
          <a:xfrm>
            <a:off x="662548" y="4824005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="" xmlns:a16="http://schemas.microsoft.com/office/drawing/2014/main" id="{EEF2288A-72C9-44F9-BF73-38A662263109}"/>
              </a:ext>
            </a:extLst>
          </p:cNvPr>
          <p:cNvSpPr/>
          <p:nvPr/>
        </p:nvSpPr>
        <p:spPr>
          <a:xfrm>
            <a:off x="8288708" y="4826664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="" xmlns:a16="http://schemas.microsoft.com/office/drawing/2014/main" id="{DBA9AD5E-B8BF-4B31-915A-7EAB43EC85F3}"/>
              </a:ext>
            </a:extLst>
          </p:cNvPr>
          <p:cNvSpPr/>
          <p:nvPr/>
        </p:nvSpPr>
        <p:spPr>
          <a:xfrm>
            <a:off x="6350315" y="5433747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="" xmlns:a16="http://schemas.microsoft.com/office/drawing/2014/main" id="{40687247-2FE8-4C32-AD9E-A5C595ADCB79}"/>
              </a:ext>
            </a:extLst>
          </p:cNvPr>
          <p:cNvSpPr/>
          <p:nvPr/>
        </p:nvSpPr>
        <p:spPr>
          <a:xfrm>
            <a:off x="10072614" y="5433747"/>
            <a:ext cx="1658133" cy="5491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="" xmlns:a16="http://schemas.microsoft.com/office/drawing/2014/main" id="{584B2FD0-41A9-4387-BF23-075DD0349F90}"/>
              </a:ext>
            </a:extLst>
          </p:cNvPr>
          <p:cNvSpPr/>
          <p:nvPr/>
        </p:nvSpPr>
        <p:spPr>
          <a:xfrm>
            <a:off x="3547872" y="2704161"/>
            <a:ext cx="1658133" cy="3703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="" xmlns:a16="http://schemas.microsoft.com/office/drawing/2014/main" id="{23B7292F-E320-4EE7-BC7B-CEAD357EA547}"/>
              </a:ext>
            </a:extLst>
          </p:cNvPr>
          <p:cNvSpPr/>
          <p:nvPr/>
        </p:nvSpPr>
        <p:spPr>
          <a:xfrm>
            <a:off x="6806346" y="3038635"/>
            <a:ext cx="1658133" cy="3703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="" xmlns:a16="http://schemas.microsoft.com/office/drawing/2014/main" id="{5FD9AF7C-1258-4F47-875C-7B4BCD7C12A3}"/>
              </a:ext>
            </a:extLst>
          </p:cNvPr>
          <p:cNvSpPr/>
          <p:nvPr/>
        </p:nvSpPr>
        <p:spPr>
          <a:xfrm>
            <a:off x="3547872" y="3531918"/>
            <a:ext cx="1658133" cy="3703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="" xmlns:a16="http://schemas.microsoft.com/office/drawing/2014/main" id="{A2ABC58F-F3A7-40EE-A6F1-EE8BF0578F3A}"/>
              </a:ext>
            </a:extLst>
          </p:cNvPr>
          <p:cNvSpPr/>
          <p:nvPr/>
        </p:nvSpPr>
        <p:spPr>
          <a:xfrm>
            <a:off x="6806346" y="3790398"/>
            <a:ext cx="1658133" cy="44631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40D1D2D9-CCB9-4F10-A8D3-05D7EA200BAB}"/>
              </a:ext>
            </a:extLst>
          </p:cNvPr>
          <p:cNvCxnSpPr>
            <a:cxnSpLocks/>
          </p:cNvCxnSpPr>
          <p:nvPr/>
        </p:nvCxnSpPr>
        <p:spPr>
          <a:xfrm>
            <a:off x="6096000" y="1609681"/>
            <a:ext cx="0" cy="310480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ángulo: esquinas redondeadas 43">
            <a:extLst>
              <a:ext uri="{FF2B5EF4-FFF2-40B4-BE49-F238E27FC236}">
                <a16:creationId xmlns="" xmlns:a16="http://schemas.microsoft.com/office/drawing/2014/main" id="{A7B08333-37DA-4096-A188-70783F3F7CEE}"/>
              </a:ext>
            </a:extLst>
          </p:cNvPr>
          <p:cNvSpPr/>
          <p:nvPr/>
        </p:nvSpPr>
        <p:spPr>
          <a:xfrm>
            <a:off x="5122606" y="1864212"/>
            <a:ext cx="1946787" cy="3703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A5B04526-7290-44BD-918E-EEE08DE869AD}"/>
              </a:ext>
            </a:extLst>
          </p:cNvPr>
          <p:cNvSpPr/>
          <p:nvPr/>
        </p:nvSpPr>
        <p:spPr>
          <a:xfrm>
            <a:off x="4957356" y="1273079"/>
            <a:ext cx="2273516" cy="3703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082CFA-79E3-4240-861B-AEA51DAE25F5}"/>
              </a:ext>
            </a:extLst>
          </p:cNvPr>
          <p:cNvSpPr/>
          <p:nvPr/>
        </p:nvSpPr>
        <p:spPr>
          <a:xfrm>
            <a:off x="384829" y="410140"/>
            <a:ext cx="37422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0"/>
              </a:rPr>
              <a:t>Organigrama</a:t>
            </a:r>
            <a:endParaRPr lang="es-ES" sz="3000" b="1" cap="none" spc="0" dirty="0">
              <a:ln w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02184255-92FB-4C49-967D-C6DEFEE0A3E9}"/>
              </a:ext>
            </a:extLst>
          </p:cNvPr>
          <p:cNvCxnSpPr>
            <a:cxnSpLocks/>
          </p:cNvCxnSpPr>
          <p:nvPr/>
        </p:nvCxnSpPr>
        <p:spPr>
          <a:xfrm>
            <a:off x="318155" y="410140"/>
            <a:ext cx="0" cy="52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E61DDE66-787B-430F-8911-ABF381F56485}"/>
              </a:ext>
            </a:extLst>
          </p:cNvPr>
          <p:cNvCxnSpPr>
            <a:cxnSpLocks/>
          </p:cNvCxnSpPr>
          <p:nvPr/>
        </p:nvCxnSpPr>
        <p:spPr>
          <a:xfrm flipH="1" flipV="1">
            <a:off x="5206434" y="2895847"/>
            <a:ext cx="889566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="" xmlns:a16="http://schemas.microsoft.com/office/drawing/2014/main" id="{2FFE24EA-C95C-44E8-8942-FB5158958620}"/>
              </a:ext>
            </a:extLst>
          </p:cNvPr>
          <p:cNvCxnSpPr>
            <a:cxnSpLocks/>
          </p:cNvCxnSpPr>
          <p:nvPr/>
        </p:nvCxnSpPr>
        <p:spPr>
          <a:xfrm flipH="1">
            <a:off x="6095998" y="3218139"/>
            <a:ext cx="71120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42E8DC34-592F-4A3B-B63A-D12C4B4AF091}"/>
              </a:ext>
            </a:extLst>
          </p:cNvPr>
          <p:cNvCxnSpPr>
            <a:cxnSpLocks/>
          </p:cNvCxnSpPr>
          <p:nvPr/>
        </p:nvCxnSpPr>
        <p:spPr>
          <a:xfrm flipH="1">
            <a:off x="5238750" y="3721519"/>
            <a:ext cx="8563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="" xmlns:a16="http://schemas.microsoft.com/office/drawing/2014/main" id="{3D3FEC73-0323-4A85-80DD-A4C4B6554F73}"/>
              </a:ext>
            </a:extLst>
          </p:cNvPr>
          <p:cNvCxnSpPr>
            <a:cxnSpLocks/>
          </p:cNvCxnSpPr>
          <p:nvPr/>
        </p:nvCxnSpPr>
        <p:spPr>
          <a:xfrm flipH="1">
            <a:off x="6095144" y="4043810"/>
            <a:ext cx="71120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F16C3C18-38AC-40CA-8B15-D97516BC48F1}"/>
              </a:ext>
            </a:extLst>
          </p:cNvPr>
          <p:cNvCxnSpPr>
            <a:cxnSpLocks/>
          </p:cNvCxnSpPr>
          <p:nvPr/>
        </p:nvCxnSpPr>
        <p:spPr>
          <a:xfrm flipH="1">
            <a:off x="1483360" y="4714483"/>
            <a:ext cx="941832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="" xmlns:a16="http://schemas.microsoft.com/office/drawing/2014/main" id="{E7A3C47A-4EE9-4005-A574-2EED81BA3384}"/>
              </a:ext>
            </a:extLst>
          </p:cNvPr>
          <p:cNvCxnSpPr>
            <a:cxnSpLocks/>
          </p:cNvCxnSpPr>
          <p:nvPr/>
        </p:nvCxnSpPr>
        <p:spPr>
          <a:xfrm>
            <a:off x="1491615" y="4714483"/>
            <a:ext cx="0" cy="1249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="" xmlns:a16="http://schemas.microsoft.com/office/drawing/2014/main" id="{9F417B3B-1B00-43B0-A086-A46555EAA5B6}"/>
              </a:ext>
            </a:extLst>
          </p:cNvPr>
          <p:cNvCxnSpPr>
            <a:cxnSpLocks/>
          </p:cNvCxnSpPr>
          <p:nvPr/>
        </p:nvCxnSpPr>
        <p:spPr>
          <a:xfrm>
            <a:off x="5353762" y="4714483"/>
            <a:ext cx="0" cy="1249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="" xmlns:a16="http://schemas.microsoft.com/office/drawing/2014/main" id="{3473D642-52BD-49F5-B601-017877F72422}"/>
              </a:ext>
            </a:extLst>
          </p:cNvPr>
          <p:cNvCxnSpPr>
            <a:cxnSpLocks/>
          </p:cNvCxnSpPr>
          <p:nvPr/>
        </p:nvCxnSpPr>
        <p:spPr>
          <a:xfrm>
            <a:off x="9122385" y="4714483"/>
            <a:ext cx="0" cy="1249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="" xmlns:a16="http://schemas.microsoft.com/office/drawing/2014/main" id="{7BB2FF34-018E-4FDD-844F-4BBD960D0827}"/>
              </a:ext>
            </a:extLst>
          </p:cNvPr>
          <p:cNvCxnSpPr>
            <a:cxnSpLocks/>
          </p:cNvCxnSpPr>
          <p:nvPr/>
        </p:nvCxnSpPr>
        <p:spPr>
          <a:xfrm>
            <a:off x="3216352" y="4714483"/>
            <a:ext cx="0" cy="7251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="" xmlns:a16="http://schemas.microsoft.com/office/drawing/2014/main" id="{15B613D5-253E-427D-908A-A7B42FDA88B7}"/>
              </a:ext>
            </a:extLst>
          </p:cNvPr>
          <p:cNvCxnSpPr>
            <a:cxnSpLocks/>
          </p:cNvCxnSpPr>
          <p:nvPr/>
        </p:nvCxnSpPr>
        <p:spPr>
          <a:xfrm>
            <a:off x="7143801" y="4714483"/>
            <a:ext cx="0" cy="7251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="" xmlns:a16="http://schemas.microsoft.com/office/drawing/2014/main" id="{A2DB82DA-E9C0-429D-AF6E-586B8AA938B9}"/>
              </a:ext>
            </a:extLst>
          </p:cNvPr>
          <p:cNvCxnSpPr>
            <a:cxnSpLocks/>
          </p:cNvCxnSpPr>
          <p:nvPr/>
        </p:nvCxnSpPr>
        <p:spPr>
          <a:xfrm>
            <a:off x="10901681" y="4714483"/>
            <a:ext cx="0" cy="7251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CF3A8B52-8BD5-4330-893D-D80FE2E122EF}"/>
              </a:ext>
            </a:extLst>
          </p:cNvPr>
          <p:cNvSpPr txBox="1"/>
          <p:nvPr/>
        </p:nvSpPr>
        <p:spPr>
          <a:xfrm>
            <a:off x="4935031" y="1300775"/>
            <a:ext cx="234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Consejo administrativo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AF2962FB-D377-4177-8FD8-634B8C6B2798}"/>
              </a:ext>
            </a:extLst>
          </p:cNvPr>
          <p:cNvSpPr txBox="1"/>
          <p:nvPr/>
        </p:nvSpPr>
        <p:spPr>
          <a:xfrm>
            <a:off x="4923694" y="1887986"/>
            <a:ext cx="234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Dirección general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6E083F4C-C871-45F3-A573-800CD6D3062F}"/>
              </a:ext>
            </a:extLst>
          </p:cNvPr>
          <p:cNvSpPr txBox="1"/>
          <p:nvPr/>
        </p:nvSpPr>
        <p:spPr>
          <a:xfrm>
            <a:off x="3484880" y="2720042"/>
            <a:ext cx="17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Contabilidad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9A85DAE1-B494-4AD1-A69C-797AA50F97A3}"/>
              </a:ext>
            </a:extLst>
          </p:cNvPr>
          <p:cNvSpPr txBox="1"/>
          <p:nvPr/>
        </p:nvSpPr>
        <p:spPr>
          <a:xfrm>
            <a:off x="6765941" y="3040676"/>
            <a:ext cx="17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Sistemas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4F086288-A9DA-47B4-946C-0D09AEBC1F63}"/>
              </a:ext>
            </a:extLst>
          </p:cNvPr>
          <p:cNvSpPr txBox="1"/>
          <p:nvPr/>
        </p:nvSpPr>
        <p:spPr>
          <a:xfrm>
            <a:off x="3484880" y="3547438"/>
            <a:ext cx="17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Administración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C2AE2DC1-C76D-42A6-BF89-06DC05B42014}"/>
              </a:ext>
            </a:extLst>
          </p:cNvPr>
          <p:cNvSpPr txBox="1"/>
          <p:nvPr/>
        </p:nvSpPr>
        <p:spPr>
          <a:xfrm>
            <a:off x="7034725" y="3800666"/>
            <a:ext cx="120137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Recursos humanos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4C95E605-B91D-4B42-9BB6-3DCDF6F1605A}"/>
              </a:ext>
            </a:extLst>
          </p:cNvPr>
          <p:cNvSpPr txBox="1"/>
          <p:nvPr/>
        </p:nvSpPr>
        <p:spPr>
          <a:xfrm>
            <a:off x="601188" y="4885643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/>
              <a:t>Sucursales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5BC8642B-3E9D-4BAB-9909-61670887FCE6}"/>
              </a:ext>
            </a:extLst>
          </p:cNvPr>
          <p:cNvSpPr txBox="1"/>
          <p:nvPr/>
        </p:nvSpPr>
        <p:spPr>
          <a:xfrm>
            <a:off x="2334545" y="5486882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/>
              <a:t>de Proceso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3374621D-D74A-4E89-B759-4055A2504AC6}"/>
              </a:ext>
            </a:extLst>
          </p:cNvPr>
          <p:cNvSpPr txBox="1"/>
          <p:nvPr/>
        </p:nvSpPr>
        <p:spPr>
          <a:xfrm>
            <a:off x="4471590" y="4891948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 err="1"/>
              <a:t>Call</a:t>
            </a:r>
            <a:r>
              <a:rPr lang="es-MX" sz="1600" dirty="0"/>
              <a:t> Center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46A005F5-E323-4147-ADBD-0A4BD6DB74FA}"/>
              </a:ext>
            </a:extLst>
          </p:cNvPr>
          <p:cNvSpPr txBox="1"/>
          <p:nvPr/>
        </p:nvSpPr>
        <p:spPr>
          <a:xfrm>
            <a:off x="6261629" y="5500285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/>
              <a:t>Flotas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="" xmlns:a16="http://schemas.microsoft.com/office/drawing/2014/main" id="{9AB8583E-4EA0-4685-BCA4-C52B598061E6}"/>
              </a:ext>
            </a:extLst>
          </p:cNvPr>
          <p:cNvSpPr txBox="1"/>
          <p:nvPr/>
        </p:nvSpPr>
        <p:spPr>
          <a:xfrm>
            <a:off x="8252750" y="4885643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/>
              <a:t>Mayoreo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="" xmlns:a16="http://schemas.microsoft.com/office/drawing/2014/main" id="{DE13BE5E-9AD6-4495-B613-E5A2B65A4BBD}"/>
              </a:ext>
            </a:extLst>
          </p:cNvPr>
          <p:cNvSpPr txBox="1"/>
          <p:nvPr/>
        </p:nvSpPr>
        <p:spPr>
          <a:xfrm>
            <a:off x="10019508" y="5480931"/>
            <a:ext cx="176434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1600" dirty="0"/>
              <a:t>Gerencia</a:t>
            </a:r>
          </a:p>
          <a:p>
            <a:pPr algn="ctr">
              <a:lnSpc>
                <a:spcPct val="80000"/>
              </a:lnSpc>
            </a:pPr>
            <a:r>
              <a:rPr lang="es-MX" sz="1600" dirty="0"/>
              <a:t>Vitalizadora</a:t>
            </a:r>
          </a:p>
        </p:txBody>
      </p:sp>
      <p:sp>
        <p:nvSpPr>
          <p:cNvPr id="43" name="Rombo 42">
            <a:extLst>
              <a:ext uri="{FF2B5EF4-FFF2-40B4-BE49-F238E27FC236}">
                <a16:creationId xmlns="" xmlns:a16="http://schemas.microsoft.com/office/drawing/2014/main" id="{C5541E93-6F9E-4E63-9DA2-84D1CC9FD781}"/>
              </a:ext>
            </a:extLst>
          </p:cNvPr>
          <p:cNvSpPr/>
          <p:nvPr/>
        </p:nvSpPr>
        <p:spPr>
          <a:xfrm>
            <a:off x="11140165" y="294631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0665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F69FB4CF-C13F-4F00-B397-DF702AED8F1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19515FE-01D4-4EA5-AB97-12518A230CF0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5018A5-AA95-475F-B457-6B730547A716}"/>
              </a:ext>
            </a:extLst>
          </p:cNvPr>
          <p:cNvSpPr txBox="1">
            <a:spLocks/>
          </p:cNvSpPr>
          <p:nvPr/>
        </p:nvSpPr>
        <p:spPr>
          <a:xfrm>
            <a:off x="6764817" y="1916634"/>
            <a:ext cx="5750261" cy="12963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Crecer de manera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rentable</a:t>
            </a:r>
            <a:r>
              <a:rPr lang="es-ES" sz="1600" dirty="0">
                <a:solidFill>
                  <a:schemeClr val="tx2"/>
                </a:solidFill>
              </a:rPr>
              <a:t>, 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desarrollar a nuestro personal de manera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integral</a:t>
            </a:r>
            <a:r>
              <a:rPr lang="es-ES" sz="1600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,</a:t>
            </a:r>
            <a:r>
              <a:rPr lang="es-ES" sz="1600" dirty="0">
                <a:solidFill>
                  <a:schemeClr val="tx2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y desempeñarnos con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excelencia</a:t>
            </a:r>
            <a:r>
              <a:rPr lang="es-ES" sz="1600" b="1" dirty="0">
                <a:solidFill>
                  <a:schemeClr val="tx2"/>
                </a:solidFill>
              </a:rPr>
              <a:t>.</a:t>
            </a:r>
            <a:endParaRPr lang="es-MX" sz="1600" b="1" dirty="0">
              <a:solidFill>
                <a:schemeClr val="tx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EB35677-1420-4C22-B3D6-3428EA068D76}"/>
              </a:ext>
            </a:extLst>
          </p:cNvPr>
          <p:cNvSpPr/>
          <p:nvPr/>
        </p:nvSpPr>
        <p:spPr>
          <a:xfrm>
            <a:off x="6851304" y="1364344"/>
            <a:ext cx="213253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 b="1" cap="none" spc="0" dirty="0">
                <a:ln w="0"/>
                <a:solidFill>
                  <a:schemeClr val="tx2"/>
                </a:solidFill>
              </a:rPr>
              <a:t>Visi</a:t>
            </a:r>
            <a:r>
              <a:rPr lang="es-ES" sz="2500" b="1" dirty="0">
                <a:ln w="0"/>
                <a:solidFill>
                  <a:schemeClr val="tx2"/>
                </a:solidFill>
              </a:rPr>
              <a:t>ón</a:t>
            </a:r>
            <a:endParaRPr lang="es-ES" sz="2500" b="1" cap="none" spc="0" dirty="0">
              <a:ln w="0"/>
              <a:solidFill>
                <a:schemeClr val="tx2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4EA4328E-9DEE-4C09-A11A-B2D159A8977B}"/>
              </a:ext>
            </a:extLst>
          </p:cNvPr>
          <p:cNvCxnSpPr>
            <a:cxnSpLocks/>
          </p:cNvCxnSpPr>
          <p:nvPr/>
        </p:nvCxnSpPr>
        <p:spPr>
          <a:xfrm>
            <a:off x="6824634" y="1423524"/>
            <a:ext cx="0" cy="35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BCE0A940-C81F-4E37-9D9B-CC7781E676E5}"/>
              </a:ext>
            </a:extLst>
          </p:cNvPr>
          <p:cNvSpPr txBox="1">
            <a:spLocks/>
          </p:cNvSpPr>
          <p:nvPr/>
        </p:nvSpPr>
        <p:spPr>
          <a:xfrm>
            <a:off x="6764818" y="4371714"/>
            <a:ext cx="4309582" cy="12963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Sumar al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avance</a:t>
            </a:r>
            <a:r>
              <a:rPr lang="es-ES" sz="1600" dirty="0">
                <a:solidFill>
                  <a:schemeClr val="tx2"/>
                </a:solidFill>
              </a:rPr>
              <a:t> de México,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ayudando a tener un transporte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s-ES" sz="1600" dirty="0">
                <a:solidFill>
                  <a:schemeClr val="tx2"/>
                </a:solidFill>
              </a:rPr>
              <a:t>más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eficiente</a:t>
            </a:r>
            <a:r>
              <a:rPr lang="es-ES" sz="1600" dirty="0">
                <a:solidFill>
                  <a:schemeClr val="tx2"/>
                </a:solidFill>
              </a:rPr>
              <a:t> y </a:t>
            </a:r>
            <a:r>
              <a:rPr lang="es-ES" sz="1600" b="1" u="sng" dirty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rPr>
              <a:t>seguro</a:t>
            </a:r>
            <a:r>
              <a:rPr lang="es-ES" sz="1600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s-MX" sz="1600" b="1" dirty="0"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D02B279-6DB0-4568-A640-3D70EC004A74}"/>
              </a:ext>
            </a:extLst>
          </p:cNvPr>
          <p:cNvSpPr/>
          <p:nvPr/>
        </p:nvSpPr>
        <p:spPr>
          <a:xfrm>
            <a:off x="6851304" y="3819424"/>
            <a:ext cx="213253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 b="1" cap="none" spc="0" dirty="0">
                <a:ln w="0"/>
                <a:solidFill>
                  <a:schemeClr val="tx2"/>
                </a:solidFill>
              </a:rPr>
              <a:t>Misi</a:t>
            </a:r>
            <a:r>
              <a:rPr lang="es-ES" sz="2500" b="1" dirty="0">
                <a:ln w="0"/>
                <a:solidFill>
                  <a:schemeClr val="tx2"/>
                </a:solidFill>
              </a:rPr>
              <a:t>ón</a:t>
            </a:r>
            <a:endParaRPr lang="es-ES" sz="2500" b="1" cap="none" spc="0" dirty="0">
              <a:ln w="0"/>
              <a:solidFill>
                <a:schemeClr val="tx2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560F1700-0799-4505-AEE7-2EE7320DBD0D}"/>
              </a:ext>
            </a:extLst>
          </p:cNvPr>
          <p:cNvCxnSpPr>
            <a:cxnSpLocks/>
          </p:cNvCxnSpPr>
          <p:nvPr/>
        </p:nvCxnSpPr>
        <p:spPr>
          <a:xfrm>
            <a:off x="6824634" y="3878604"/>
            <a:ext cx="0" cy="35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mbo 9">
            <a:extLst>
              <a:ext uri="{FF2B5EF4-FFF2-40B4-BE49-F238E27FC236}">
                <a16:creationId xmlns="" xmlns:a16="http://schemas.microsoft.com/office/drawing/2014/main" id="{E3F6B233-576B-43D8-8A0E-95398C9BC8F2}"/>
              </a:ext>
            </a:extLst>
          </p:cNvPr>
          <p:cNvSpPr/>
          <p:nvPr/>
        </p:nvSpPr>
        <p:spPr>
          <a:xfrm>
            <a:off x="5040354" y="-978448"/>
            <a:ext cx="2103669" cy="1956896"/>
          </a:xfrm>
          <a:prstGeom prst="diamond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E3F259DE-DF79-4D7A-ABEA-B7D1C4485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95" y="5555186"/>
            <a:ext cx="1192666" cy="1192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0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&amp;R 1">
      <a:dk1>
        <a:srgbClr val="241F22"/>
      </a:dk1>
      <a:lt1>
        <a:srgbClr val="FFFFFF"/>
      </a:lt1>
      <a:dk2>
        <a:srgbClr val="241F22"/>
      </a:dk2>
      <a:lt2>
        <a:srgbClr val="FFFFFF"/>
      </a:lt2>
      <a:accent1>
        <a:srgbClr val="53B262"/>
      </a:accent1>
      <a:accent2>
        <a:srgbClr val="3E9D39"/>
      </a:accent2>
      <a:accent3>
        <a:srgbClr val="375623"/>
      </a:accent3>
      <a:accent4>
        <a:srgbClr val="C5E0B3"/>
      </a:accent4>
      <a:accent5>
        <a:srgbClr val="33CC33"/>
      </a:accent5>
      <a:accent6>
        <a:srgbClr val="70AD47"/>
      </a:accent6>
      <a:hlink>
        <a:srgbClr val="0563C1"/>
      </a:hlink>
      <a:folHlink>
        <a:srgbClr val="954F72"/>
      </a:folHlink>
    </a:clrScheme>
    <a:fontScheme name="M&amp;R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877</Words>
  <Application>Microsoft Office PowerPoint</Application>
  <PresentationFormat>Personalizado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INDUCCIÓN A LA EMPRESA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A LA EMPRESA</dc:title>
  <dc:creator>Cati B. G.</dc:creator>
  <cp:lastModifiedBy>luis.salcedo</cp:lastModifiedBy>
  <cp:revision>99</cp:revision>
  <dcterms:created xsi:type="dcterms:W3CDTF">2021-03-22T19:31:34Z</dcterms:created>
  <dcterms:modified xsi:type="dcterms:W3CDTF">2021-07-22T18:26:23Z</dcterms:modified>
</cp:coreProperties>
</file>